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8.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1.xml" ContentType="application/vnd.openxmlformats-officedocument.presentationml.tags+xml"/>
  <Override PartName="/ppt/notesSlides/notesSlide54.xml" ContentType="application/vnd.openxmlformats-officedocument.presentationml.notesSlide+xml"/>
  <Override PartName="/ppt/tags/tag12.xml" ContentType="application/vnd.openxmlformats-officedocument.presentationml.tags+xml"/>
  <Override PartName="/ppt/notesSlides/notesSlide55.xml" ContentType="application/vnd.openxmlformats-officedocument.presentationml.notesSlide+xml"/>
  <Override PartName="/ppt/tags/tag13.xml" ContentType="application/vnd.openxmlformats-officedocument.presentationml.tags+xml"/>
  <Override PartName="/ppt/notesSlides/notesSlide56.xml" ContentType="application/vnd.openxmlformats-officedocument.presentationml.notesSlide+xml"/>
  <Override PartName="/ppt/tags/tag14.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5.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6.xml" ContentType="application/vnd.openxmlformats-officedocument.presentationml.tags+xml"/>
  <Override PartName="/ppt/notesSlides/notesSlide64.xml" ContentType="application/vnd.openxmlformats-officedocument.presentationml.notesSlide+xml"/>
  <Override PartName="/ppt/tags/tag17.xml" ContentType="application/vnd.openxmlformats-officedocument.presentationml.tags+xml"/>
  <Override PartName="/ppt/notesSlides/notesSlide65.xml" ContentType="application/vnd.openxmlformats-officedocument.presentationml.notesSlide+xml"/>
  <Override PartName="/ppt/tags/tag18.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9.xml" ContentType="application/vnd.openxmlformats-officedocument.presentationml.tags+xml"/>
  <Override PartName="/ppt/notesSlides/notesSlide71.xml" ContentType="application/vnd.openxmlformats-officedocument.presentationml.notesSlide+xml"/>
  <Override PartName="/ppt/tags/tag20.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2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22.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23.xml" ContentType="application/vnd.openxmlformats-officedocument.presentationml.tags+xml"/>
  <Override PartName="/ppt/notesSlides/notesSlide95.xml" ContentType="application/vnd.openxmlformats-officedocument.presentationml.notesSlide+xml"/>
  <Override PartName="/ppt/tags/tag24.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25.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03.xml" ContentType="application/vnd.openxmlformats-officedocument.presentationml.notesSlide+xml"/>
  <Override PartName="/ppt/tags/tag28.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29.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ags/tag30.xml" ContentType="application/vnd.openxmlformats-officedocument.presentationml.tags+xml"/>
  <Override PartName="/ppt/notesSlides/notesSlide112.xml" ContentType="application/vnd.openxmlformats-officedocument.presentationml.notesSlide+xml"/>
  <Override PartName="/ppt/tags/tag31.xml" ContentType="application/vnd.openxmlformats-officedocument.presentationml.tag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4"/>
  </p:notesMasterIdLst>
  <p:sldIdLst>
    <p:sldId id="256" r:id="rId2"/>
    <p:sldId id="257" r:id="rId3"/>
    <p:sldId id="1589" r:id="rId4"/>
    <p:sldId id="258" r:id="rId5"/>
    <p:sldId id="1590" r:id="rId6"/>
    <p:sldId id="468" r:id="rId7"/>
    <p:sldId id="557" r:id="rId8"/>
    <p:sldId id="558" r:id="rId9"/>
    <p:sldId id="559" r:id="rId10"/>
    <p:sldId id="563" r:id="rId11"/>
    <p:sldId id="463" r:id="rId12"/>
    <p:sldId id="562" r:id="rId13"/>
    <p:sldId id="560" r:id="rId14"/>
    <p:sldId id="707" r:id="rId15"/>
    <p:sldId id="711" r:id="rId16"/>
    <p:sldId id="713" r:id="rId17"/>
    <p:sldId id="712" r:id="rId18"/>
    <p:sldId id="564" r:id="rId19"/>
    <p:sldId id="735" r:id="rId20"/>
    <p:sldId id="708" r:id="rId21"/>
    <p:sldId id="726" r:id="rId22"/>
    <p:sldId id="709" r:id="rId23"/>
    <p:sldId id="725" r:id="rId24"/>
    <p:sldId id="692" r:id="rId25"/>
    <p:sldId id="714" r:id="rId26"/>
    <p:sldId id="576" r:id="rId27"/>
    <p:sldId id="577" r:id="rId28"/>
    <p:sldId id="578" r:id="rId29"/>
    <p:sldId id="579" r:id="rId30"/>
    <p:sldId id="580" r:id="rId31"/>
    <p:sldId id="716" r:id="rId32"/>
    <p:sldId id="606" r:id="rId33"/>
    <p:sldId id="607" r:id="rId34"/>
    <p:sldId id="608" r:id="rId35"/>
    <p:sldId id="609" r:id="rId36"/>
    <p:sldId id="611" r:id="rId37"/>
    <p:sldId id="612" r:id="rId38"/>
    <p:sldId id="613" r:id="rId39"/>
    <p:sldId id="614" r:id="rId40"/>
    <p:sldId id="615" r:id="rId41"/>
    <p:sldId id="616" r:id="rId42"/>
    <p:sldId id="651" r:id="rId43"/>
    <p:sldId id="652" r:id="rId44"/>
    <p:sldId id="653" r:id="rId45"/>
    <p:sldId id="637" r:id="rId46"/>
    <p:sldId id="638" r:id="rId47"/>
    <p:sldId id="639" r:id="rId48"/>
    <p:sldId id="640" r:id="rId49"/>
    <p:sldId id="641" r:id="rId50"/>
    <p:sldId id="642" r:id="rId51"/>
    <p:sldId id="643" r:id="rId52"/>
    <p:sldId id="644" r:id="rId53"/>
    <p:sldId id="645" r:id="rId54"/>
    <p:sldId id="646" r:id="rId55"/>
    <p:sldId id="647" r:id="rId56"/>
    <p:sldId id="648" r:id="rId57"/>
    <p:sldId id="649" r:id="rId58"/>
    <p:sldId id="654" r:id="rId59"/>
    <p:sldId id="655" r:id="rId60"/>
    <p:sldId id="656" r:id="rId61"/>
    <p:sldId id="657" r:id="rId62"/>
    <p:sldId id="658" r:id="rId63"/>
    <p:sldId id="659" r:id="rId64"/>
    <p:sldId id="660" r:id="rId65"/>
    <p:sldId id="661" r:id="rId66"/>
    <p:sldId id="662" r:id="rId67"/>
    <p:sldId id="663" r:id="rId68"/>
    <p:sldId id="664" r:id="rId69"/>
    <p:sldId id="665" r:id="rId70"/>
    <p:sldId id="666" r:id="rId71"/>
    <p:sldId id="667" r:id="rId72"/>
    <p:sldId id="718" r:id="rId73"/>
    <p:sldId id="382" r:id="rId74"/>
    <p:sldId id="383" r:id="rId75"/>
    <p:sldId id="385" r:id="rId76"/>
    <p:sldId id="727" r:id="rId77"/>
    <p:sldId id="728" r:id="rId78"/>
    <p:sldId id="545" r:id="rId79"/>
    <p:sldId id="546" r:id="rId80"/>
    <p:sldId id="547" r:id="rId81"/>
    <p:sldId id="387" r:id="rId82"/>
    <p:sldId id="388" r:id="rId83"/>
    <p:sldId id="389" r:id="rId84"/>
    <p:sldId id="390" r:id="rId85"/>
    <p:sldId id="391" r:id="rId86"/>
    <p:sldId id="392" r:id="rId87"/>
    <p:sldId id="393" r:id="rId88"/>
    <p:sldId id="394" r:id="rId89"/>
    <p:sldId id="395" r:id="rId90"/>
    <p:sldId id="396" r:id="rId91"/>
    <p:sldId id="729" r:id="rId92"/>
    <p:sldId id="403" r:id="rId93"/>
    <p:sldId id="404" r:id="rId94"/>
    <p:sldId id="730" r:id="rId95"/>
    <p:sldId id="405" r:id="rId96"/>
    <p:sldId id="406" r:id="rId97"/>
    <p:sldId id="407" r:id="rId98"/>
    <p:sldId id="408" r:id="rId99"/>
    <p:sldId id="409" r:id="rId100"/>
    <p:sldId id="410" r:id="rId101"/>
    <p:sldId id="411" r:id="rId102"/>
    <p:sldId id="413" r:id="rId103"/>
    <p:sldId id="467" r:id="rId104"/>
    <p:sldId id="416" r:id="rId105"/>
    <p:sldId id="417" r:id="rId106"/>
    <p:sldId id="731" r:id="rId107"/>
    <p:sldId id="732" r:id="rId108"/>
    <p:sldId id="581" r:id="rId109"/>
    <p:sldId id="582" r:id="rId110"/>
    <p:sldId id="584" r:id="rId111"/>
    <p:sldId id="733" r:id="rId112"/>
    <p:sldId id="734" r:id="rId113"/>
    <p:sldId id="717" r:id="rId114"/>
    <p:sldId id="586" r:id="rId115"/>
    <p:sldId id="587" r:id="rId116"/>
    <p:sldId id="311" r:id="rId117"/>
    <p:sldId id="720" r:id="rId118"/>
    <p:sldId id="588" r:id="rId119"/>
    <p:sldId id="517" r:id="rId120"/>
    <p:sldId id="504" r:id="rId121"/>
    <p:sldId id="505" r:id="rId122"/>
    <p:sldId id="506" r:id="rId123"/>
    <p:sldId id="507" r:id="rId124"/>
    <p:sldId id="553" r:id="rId125"/>
    <p:sldId id="552" r:id="rId126"/>
    <p:sldId id="554" r:id="rId127"/>
    <p:sldId id="721" r:id="rId128"/>
    <p:sldId id="589" r:id="rId129"/>
    <p:sldId id="433" r:id="rId130"/>
    <p:sldId id="434" r:id="rId131"/>
    <p:sldId id="435" r:id="rId132"/>
    <p:sldId id="484" r:id="rId133"/>
    <p:sldId id="447" r:id="rId134"/>
    <p:sldId id="590" r:id="rId135"/>
    <p:sldId id="722" r:id="rId136"/>
    <p:sldId id="522" r:id="rId137"/>
    <p:sldId id="595" r:id="rId138"/>
    <p:sldId id="706" r:id="rId139"/>
    <p:sldId id="1588" r:id="rId140"/>
    <p:sldId id="736" r:id="rId141"/>
    <p:sldId id="737" r:id="rId142"/>
    <p:sldId id="566" r:id="rId1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8C1D"/>
    <a:srgbClr val="72B58E"/>
    <a:srgbClr val="69B9E1"/>
    <a:srgbClr val="E884B7"/>
    <a:srgbClr val="F69F22"/>
    <a:srgbClr val="750001"/>
    <a:srgbClr val="0F7535"/>
    <a:srgbClr val="2B3991"/>
    <a:srgbClr val="619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08"/>
    <p:restoredTop sz="70988" autoAdjust="0"/>
  </p:normalViewPr>
  <p:slideViewPr>
    <p:cSldViewPr snapToGrid="0" snapToObjects="1">
      <p:cViewPr>
        <p:scale>
          <a:sx n="109" d="100"/>
          <a:sy n="109" d="100"/>
        </p:scale>
        <p:origin x="72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2" d="100"/>
        <a:sy n="72" d="100"/>
      </p:scale>
      <p:origin x="0" y="366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5/14/23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tinyurl.com/sv647wdk"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12</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108</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109</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110</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115</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118</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Transcripts in reality vs. how they might manifest inaccurately in a transcriptome assembly, and how the read alignment evidence can be used to detect these kinds of assembly errors.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119</a:t>
            </a:fld>
            <a:endParaRPr lang="en-US"/>
          </a:p>
        </p:txBody>
      </p:sp>
    </p:spTree>
    <p:extLst>
      <p:ext uri="{BB962C8B-B14F-4D97-AF65-F5344CB8AC3E}">
        <p14:creationId xmlns:p14="http://schemas.microsoft.com/office/powerpoint/2010/main" val="35863597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123</a:t>
            </a:fld>
            <a:endParaRPr lang="en-US"/>
          </a:p>
        </p:txBody>
      </p:sp>
    </p:spTree>
    <p:extLst>
      <p:ext uri="{BB962C8B-B14F-4D97-AF65-F5344CB8AC3E}">
        <p14:creationId xmlns:p14="http://schemas.microsoft.com/office/powerpoint/2010/main" val="23310982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124</a:t>
            </a:fld>
            <a:endParaRPr lang="en-US"/>
          </a:p>
        </p:txBody>
      </p:sp>
    </p:spTree>
    <p:extLst>
      <p:ext uri="{BB962C8B-B14F-4D97-AF65-F5344CB8AC3E}">
        <p14:creationId xmlns:p14="http://schemas.microsoft.com/office/powerpoint/2010/main" val="27439577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126</a:t>
            </a:fld>
            <a:endParaRPr lang="en-US"/>
          </a:p>
        </p:txBody>
      </p:sp>
    </p:spTree>
    <p:extLst>
      <p:ext uri="{BB962C8B-B14F-4D97-AF65-F5344CB8AC3E}">
        <p14:creationId xmlns:p14="http://schemas.microsoft.com/office/powerpoint/2010/main" val="27845623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128</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13</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RNA-Seq,</a:t>
            </a:r>
            <a:r>
              <a:rPr lang="en-US" baseline="0" dirty="0"/>
              <a:t> the expression of a transcript is measured based on the number of RNA-Seq reads sampled that map to the corresponding transcript.</a:t>
            </a:r>
          </a:p>
          <a:p>
            <a:endParaRPr lang="en-US" baseline="0" dirty="0"/>
          </a:p>
          <a:p>
            <a:r>
              <a:rPr lang="en-US" baseline="0" dirty="0"/>
              <a:t>The number of reads sequenced for a transcript depends on a number of factors.</a:t>
            </a:r>
          </a:p>
          <a:p>
            <a:endParaRPr lang="en-US" baseline="0" dirty="0"/>
          </a:p>
          <a:p>
            <a:r>
              <a:rPr lang="en-US" baseline="0" dirty="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a:p>
          <a:p>
            <a:r>
              <a:rPr lang="en-US" baseline="0" dirty="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129</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reads</a:t>
            </a:r>
            <a:r>
              <a:rPr lang="en-US" baseline="0" dirty="0"/>
              <a:t> corresponding to a transcript also depends on its length.  Longer transcripts represent more real estate in the sequencing library than shorter transcripts expressed at the same level (number of transcripts per cell).</a:t>
            </a:r>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130</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so, when computing expression for transcripts, both the number of reads mapping to each transcript and the lengths of those transcripts must be taken into account.</a:t>
            </a:r>
            <a:endParaRPr lang="en-US" dirty="0"/>
          </a:p>
          <a:p>
            <a:endParaRPr lang="en-US" dirty="0"/>
          </a:p>
          <a:p>
            <a:r>
              <a:rPr lang="en-US" dirty="0"/>
              <a:t>The metric reported is often in units of FPKM.</a:t>
            </a:r>
          </a:p>
        </p:txBody>
      </p:sp>
      <p:sp>
        <p:nvSpPr>
          <p:cNvPr id="4" name="Slide Number Placeholder 3"/>
          <p:cNvSpPr>
            <a:spLocks noGrp="1"/>
          </p:cNvSpPr>
          <p:nvPr>
            <p:ph type="sldNum" sz="quarter" idx="10"/>
          </p:nvPr>
        </p:nvSpPr>
        <p:spPr/>
        <p:txBody>
          <a:bodyPr/>
          <a:lstStyle/>
          <a:p>
            <a:fld id="{485721AC-E243-BC49-81AA-4F9E33E1DB3C}" type="slidenum">
              <a:rPr lang="en-US" smtClean="0"/>
              <a:t>131</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Accurately estimating</a:t>
            </a:r>
            <a:r>
              <a:rPr lang="en-US" baseline="0" dirty="0"/>
              <a:t> transcript expression levels is actually much more complicated due to the fact that not all RNA-Seq reads are able to map uniquely to their corresponding transcript.</a:t>
            </a:r>
          </a:p>
          <a:p>
            <a:endParaRPr lang="en-US" baseline="0" dirty="0"/>
          </a:p>
          <a:p>
            <a:r>
              <a:rPr lang="en-US" baseline="0" dirty="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a:p>
          <a:p>
            <a:r>
              <a:rPr lang="en-US" dirty="0"/>
              <a:t>Here’s an example of the problem,</a:t>
            </a:r>
            <a:r>
              <a:rPr lang="en-US" baseline="0" dirty="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133</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138</a:t>
            </a:fld>
            <a:endParaRPr lang="en-US"/>
          </a:p>
        </p:txBody>
      </p:sp>
    </p:spTree>
    <p:extLst>
      <p:ext uri="{BB962C8B-B14F-4D97-AF65-F5344CB8AC3E}">
        <p14:creationId xmlns:p14="http://schemas.microsoft.com/office/powerpoint/2010/main" val="20649264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now?</a:t>
            </a:r>
          </a:p>
        </p:txBody>
      </p:sp>
      <p:sp>
        <p:nvSpPr>
          <p:cNvPr id="4" name="Slide Number Placeholder 3"/>
          <p:cNvSpPr>
            <a:spLocks noGrp="1"/>
          </p:cNvSpPr>
          <p:nvPr>
            <p:ph type="sldNum" sz="quarter" idx="5"/>
          </p:nvPr>
        </p:nvSpPr>
        <p:spPr/>
        <p:txBody>
          <a:bodyPr/>
          <a:lstStyle/>
          <a:p>
            <a:fld id="{5940D6BB-7ECF-B741-A47D-F4392BDD2892}" type="slidenum">
              <a:rPr lang="en-US" smtClean="0"/>
              <a:t>139</a:t>
            </a:fld>
            <a:endParaRPr lang="en-US"/>
          </a:p>
        </p:txBody>
      </p:sp>
    </p:spTree>
    <p:extLst>
      <p:ext uri="{BB962C8B-B14F-4D97-AF65-F5344CB8AC3E}">
        <p14:creationId xmlns:p14="http://schemas.microsoft.com/office/powerpoint/2010/main" val="1956681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5721AC-E243-BC49-81AA-4F9E33E1DB3C}" type="slidenum">
              <a:rPr lang="en-US" smtClean="0"/>
              <a:t>141</a:t>
            </a:fld>
            <a:endParaRPr lang="en-US"/>
          </a:p>
        </p:txBody>
      </p:sp>
    </p:spTree>
    <p:extLst>
      <p:ext uri="{BB962C8B-B14F-4D97-AF65-F5344CB8AC3E}">
        <p14:creationId xmlns:p14="http://schemas.microsoft.com/office/powerpoint/2010/main" val="33594813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effectLst/>
                <a:latin typeface="Slack-Lato"/>
                <a:hlinkClick r:id="rId3"/>
              </a:rPr>
              <a:t>https://tinyurl.com/sv647wdk</a:t>
            </a:r>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142</a:t>
            </a:fld>
            <a:endParaRPr lang="en-US"/>
          </a:p>
        </p:txBody>
      </p:sp>
    </p:spTree>
    <p:extLst>
      <p:ext uri="{BB962C8B-B14F-4D97-AF65-F5344CB8AC3E}">
        <p14:creationId xmlns:p14="http://schemas.microsoft.com/office/powerpoint/2010/main" val="1353455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14</a:t>
            </a:fld>
            <a:endParaRPr lang="en-US"/>
          </a:p>
        </p:txBody>
      </p:sp>
    </p:spTree>
    <p:extLst>
      <p:ext uri="{BB962C8B-B14F-4D97-AF65-F5344CB8AC3E}">
        <p14:creationId xmlns:p14="http://schemas.microsoft.com/office/powerpoint/2010/main" val="1678814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Illumina uses a ‘sequence by synthesis’ technique where fragmented sequences are separated onto a slide, and </a:t>
            </a:r>
            <a:r>
              <a:rPr lang="en-US" dirty="0" err="1"/>
              <a:t>flurorophore</a:t>
            </a:r>
            <a:r>
              <a:rPr lang="en-US" dirty="0"/>
              <a:t> labeled bases are flowed in cycles, one flow cycle for each nucleotide. Each of the bases has a different colored </a:t>
            </a:r>
            <a:r>
              <a:rPr lang="en-US" dirty="0" err="1"/>
              <a:t>fluorophre</a:t>
            </a:r>
            <a:r>
              <a:rPr lang="en-US" dirty="0"/>
              <a:t>. A laser is used to excite the fluorophore, and newly incorporated bases light up as colored spots on the slide.  Image processing is used to read off the sequences that are being synthesized at each spot on the slide, one nucleotide at a time.</a:t>
            </a:r>
          </a:p>
          <a:p>
            <a:endParaRPr lang="en-US" dirty="0"/>
          </a:p>
          <a:p>
            <a:r>
              <a:rPr lang="en-US" dirty="0"/>
              <a:t>The original technology leveraged 4 fluorophores and 4 image analyses per cycle, with each base having a different color. Newer machines leverage a 2 color technology.  </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15</a:t>
            </a:fld>
            <a:endParaRPr lang="en-US"/>
          </a:p>
        </p:txBody>
      </p:sp>
    </p:spTree>
    <p:extLst>
      <p:ext uri="{BB962C8B-B14F-4D97-AF65-F5344CB8AC3E}">
        <p14:creationId xmlns:p14="http://schemas.microsoft.com/office/powerpoint/2010/main" val="1918385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 bio: Signal durations per base</a:t>
            </a:r>
          </a:p>
          <a:p>
            <a:endParaRPr lang="en-US" dirty="0"/>
          </a:p>
          <a:p>
            <a:r>
              <a:rPr lang="en-US" dirty="0"/>
              <a:t>Zero mode wave guide with a DNA polymerase bound at the bottom of a channel.</a:t>
            </a:r>
          </a:p>
          <a:p>
            <a:endParaRPr lang="en-US" dirty="0"/>
          </a:p>
          <a:p>
            <a:r>
              <a:rPr lang="en-US" dirty="0"/>
              <a:t>dNTPs are available for synthesis, each one labeled a different color, and movies are taken that watch as different bases get inserted.  The different bases are not only colored differently, but also take different amounts of time to get incorporated, and from these signals, the sequence can be deciphered.</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16</a:t>
            </a:fld>
            <a:endParaRPr lang="en-US"/>
          </a:p>
        </p:txBody>
      </p:sp>
    </p:spTree>
    <p:extLst>
      <p:ext uri="{BB962C8B-B14F-4D97-AF65-F5344CB8AC3E}">
        <p14:creationId xmlns:p14="http://schemas.microsoft.com/office/powerpoint/2010/main" val="821771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Nanopore: 3 central nucleotides determine the signal, but adjacent bases contribute.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Disruption of current measured in signal trace.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 synthesis, but rather a motor protein pushes the sequence through a nanopore.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paper: https://</a:t>
            </a:r>
            <a:r>
              <a:rPr lang="en-US" dirty="0" err="1"/>
              <a:t>www.nature.com</a:t>
            </a:r>
            <a:r>
              <a:rPr lang="en-US" dirty="0"/>
              <a:t>/articles/s41587-021-01108-x</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17</a:t>
            </a:fld>
            <a:endParaRPr lang="en-US"/>
          </a:p>
        </p:txBody>
      </p:sp>
    </p:spTree>
    <p:extLst>
      <p:ext uri="{BB962C8B-B14F-4D97-AF65-F5344CB8AC3E}">
        <p14:creationId xmlns:p14="http://schemas.microsoft.com/office/powerpoint/2010/main" val="3891573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18</a:t>
            </a:fld>
            <a:endParaRPr lang="en-US"/>
          </a:p>
        </p:txBody>
      </p:sp>
    </p:spTree>
    <p:extLst>
      <p:ext uri="{BB962C8B-B14F-4D97-AF65-F5344CB8AC3E}">
        <p14:creationId xmlns:p14="http://schemas.microsoft.com/office/powerpoint/2010/main" val="3413374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 cell type analysis</a:t>
            </a:r>
          </a:p>
          <a:p>
            <a:r>
              <a:rPr lang="en-US" dirty="0"/>
              <a:t>Spatial transcriptomics</a:t>
            </a:r>
          </a:p>
          <a:p>
            <a:r>
              <a:rPr lang="en-US" dirty="0"/>
              <a:t>State vacillation such as cell cycling</a:t>
            </a:r>
          </a:p>
          <a:p>
            <a:r>
              <a:rPr lang="en-US" dirty="0"/>
              <a:t>Differentiation trajectories</a:t>
            </a:r>
          </a:p>
          <a:p>
            <a:r>
              <a:rPr lang="en-US" dirty="0"/>
              <a:t>And evaluating continuous phenotypes</a:t>
            </a:r>
          </a:p>
        </p:txBody>
      </p:sp>
      <p:sp>
        <p:nvSpPr>
          <p:cNvPr id="4" name="Slide Number Placeholder 3"/>
          <p:cNvSpPr>
            <a:spLocks noGrp="1"/>
          </p:cNvSpPr>
          <p:nvPr>
            <p:ph type="sldNum" sz="quarter" idx="10"/>
          </p:nvPr>
        </p:nvSpPr>
        <p:spPr/>
        <p:txBody>
          <a:bodyPr/>
          <a:lstStyle/>
          <a:p>
            <a:fld id="{485721AC-E243-BC49-81AA-4F9E33E1DB3C}" type="slidenum">
              <a:rPr lang="en-US" smtClean="0"/>
              <a:t>19</a:t>
            </a:fld>
            <a:endParaRPr lang="en-US"/>
          </a:p>
        </p:txBody>
      </p:sp>
    </p:spTree>
    <p:extLst>
      <p:ext uri="{BB962C8B-B14F-4D97-AF65-F5344CB8AC3E}">
        <p14:creationId xmlns:p14="http://schemas.microsoft.com/office/powerpoint/2010/main" val="2414975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advances in spatial transcriptomics to explore transcriptomics at the single cell level in a spatial context.</a:t>
            </a:r>
          </a:p>
          <a:p>
            <a:endParaRPr lang="en-US" dirty="0"/>
          </a:p>
          <a:p>
            <a:r>
              <a:rPr lang="en-US" dirty="0"/>
              <a:t>Spatial encoding – tissue slice, affix to slide having barcoded oligos with assigned positions on the slide, do library prep on the slide, remove the amplified cDNAs containing the positional barcode info, sequence it, and then use the barcoding to in silico reconstruct the original image based on transcript expression data.</a:t>
            </a:r>
          </a:p>
        </p:txBody>
      </p:sp>
      <p:sp>
        <p:nvSpPr>
          <p:cNvPr id="4" name="Slide Number Placeholder 3"/>
          <p:cNvSpPr>
            <a:spLocks noGrp="1"/>
          </p:cNvSpPr>
          <p:nvPr>
            <p:ph type="sldNum" sz="quarter" idx="5"/>
          </p:nvPr>
        </p:nvSpPr>
        <p:spPr/>
        <p:txBody>
          <a:bodyPr/>
          <a:lstStyle/>
          <a:p>
            <a:fld id="{485721AC-E243-BC49-81AA-4F9E33E1DB3C}" type="slidenum">
              <a:rPr lang="en-US" smtClean="0"/>
              <a:t>20</a:t>
            </a:fld>
            <a:endParaRPr lang="en-US"/>
          </a:p>
        </p:txBody>
      </p:sp>
    </p:spTree>
    <p:extLst>
      <p:ext uri="{BB962C8B-B14F-4D97-AF65-F5344CB8AC3E}">
        <p14:creationId xmlns:p14="http://schemas.microsoft.com/office/powerpoint/2010/main" val="300299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RNA-seq can enable other biological insights / discoveries – just make RNA-sequencing your experimental assay.  Capture the sequences of interest or the parts of the transcripts that matter and sequence them.</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21</a:t>
            </a:fld>
            <a:endParaRPr lang="en-US"/>
          </a:p>
        </p:txBody>
      </p:sp>
    </p:spTree>
    <p:extLst>
      <p:ext uri="{BB962C8B-B14F-4D97-AF65-F5344CB8AC3E}">
        <p14:creationId xmlns:p14="http://schemas.microsoft.com/office/powerpoint/2010/main" val="252631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 intro</a:t>
            </a:r>
          </a:p>
        </p:txBody>
      </p:sp>
      <p:sp>
        <p:nvSpPr>
          <p:cNvPr id="4" name="Slide Number Placeholder 3"/>
          <p:cNvSpPr>
            <a:spLocks noGrp="1"/>
          </p:cNvSpPr>
          <p:nvPr>
            <p:ph type="sldNum" sz="quarter" idx="5"/>
          </p:nvPr>
        </p:nvSpPr>
        <p:spPr/>
        <p:txBody>
          <a:bodyPr/>
          <a:lstStyle/>
          <a:p>
            <a:fld id="{485721AC-E243-BC49-81AA-4F9E33E1DB3C}" type="slidenum">
              <a:rPr lang="en-US" smtClean="0"/>
              <a:t>2</a:t>
            </a:fld>
            <a:endParaRPr lang="en-US"/>
          </a:p>
        </p:txBody>
      </p:sp>
    </p:spTree>
    <p:extLst>
      <p:ext uri="{BB962C8B-B14F-4D97-AF65-F5344CB8AC3E}">
        <p14:creationId xmlns:p14="http://schemas.microsoft.com/office/powerpoint/2010/main" val="388148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a:t>
            </a:r>
            <a:r>
              <a:rPr lang="en-US" dirty="0" err="1"/>
              <a:t>seq</a:t>
            </a:r>
            <a:r>
              <a:rPr lang="en-US" dirty="0"/>
              <a:t> to enable other biological insights / discoveries – just make RNA-sequencing your experimental assay</a:t>
            </a:r>
          </a:p>
        </p:txBody>
      </p:sp>
      <p:sp>
        <p:nvSpPr>
          <p:cNvPr id="4" name="Slide Number Placeholder 3"/>
          <p:cNvSpPr>
            <a:spLocks noGrp="1"/>
          </p:cNvSpPr>
          <p:nvPr>
            <p:ph type="sldNum" sz="quarter" idx="5"/>
          </p:nvPr>
        </p:nvSpPr>
        <p:spPr/>
        <p:txBody>
          <a:bodyPr/>
          <a:lstStyle/>
          <a:p>
            <a:fld id="{485721AC-E243-BC49-81AA-4F9E33E1DB3C}" type="slidenum">
              <a:rPr lang="en-US" smtClean="0"/>
              <a:t>22</a:t>
            </a:fld>
            <a:endParaRPr lang="en-US"/>
          </a:p>
        </p:txBody>
      </p:sp>
    </p:spTree>
    <p:extLst>
      <p:ext uri="{BB962C8B-B14F-4D97-AF65-F5344CB8AC3E}">
        <p14:creationId xmlns:p14="http://schemas.microsoft.com/office/powerpoint/2010/main" val="3030062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papers as a reflection of the growth of popularity in RNA-seq as a discovery tool.</a:t>
            </a:r>
          </a:p>
        </p:txBody>
      </p:sp>
      <p:sp>
        <p:nvSpPr>
          <p:cNvPr id="4" name="Slide Number Placeholder 3"/>
          <p:cNvSpPr>
            <a:spLocks noGrp="1"/>
          </p:cNvSpPr>
          <p:nvPr>
            <p:ph type="sldNum" sz="quarter" idx="5"/>
          </p:nvPr>
        </p:nvSpPr>
        <p:spPr/>
        <p:txBody>
          <a:bodyPr/>
          <a:lstStyle/>
          <a:p>
            <a:fld id="{485721AC-E243-BC49-81AA-4F9E33E1DB3C}" type="slidenum">
              <a:rPr lang="en-US" smtClean="0"/>
              <a:t>23</a:t>
            </a:fld>
            <a:endParaRPr lang="en-US"/>
          </a:p>
        </p:txBody>
      </p:sp>
    </p:spTree>
    <p:extLst>
      <p:ext uri="{BB962C8B-B14F-4D97-AF65-F5344CB8AC3E}">
        <p14:creationId xmlns:p14="http://schemas.microsoft.com/office/powerpoint/2010/main" val="670441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initially isolate your RNA in the first step, you’re going to have a diverse collection of RNA molecules, including coding and non-coding RNAs, pre-mRNA and mature mRNAs.</a:t>
            </a:r>
          </a:p>
          <a:p>
            <a:endParaRPr lang="en-US" dirty="0"/>
          </a:p>
          <a:p>
            <a:r>
              <a:rPr lang="en-US" dirty="0"/>
              <a:t>Most of the RNA molecules are going to be ribosomal RNA (&gt;90%).  </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26</a:t>
            </a:fld>
            <a:endParaRPr lang="en-US"/>
          </a:p>
        </p:txBody>
      </p:sp>
    </p:spTree>
    <p:extLst>
      <p:ext uri="{BB962C8B-B14F-4D97-AF65-F5344CB8AC3E}">
        <p14:creationId xmlns:p14="http://schemas.microsoft.com/office/powerpoint/2010/main" val="142374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you decide to just sequence everything, nearly all your reads are going to correspond to rRNA, and so overall information content of your sequencing data is going to be very low – and spending lots of $$ on just sequencing the same molecule over and over.</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27</a:t>
            </a:fld>
            <a:endParaRPr lang="en-US"/>
          </a:p>
        </p:txBody>
      </p:sp>
    </p:spTree>
    <p:extLst>
      <p:ext uri="{BB962C8B-B14F-4D97-AF65-F5344CB8AC3E}">
        <p14:creationId xmlns:p14="http://schemas.microsoft.com/office/powerpoint/2010/main" val="1623270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really want to sequence total RNA but avoid just sequencing rRNA over and over again, there are various depletion strategies available, including commercially available kits (</a:t>
            </a:r>
            <a:r>
              <a:rPr lang="en-US" dirty="0" err="1"/>
              <a:t>ie</a:t>
            </a:r>
            <a:r>
              <a:rPr lang="en-US" dirty="0"/>
              <a:t>. </a:t>
            </a:r>
            <a:r>
              <a:rPr lang="en-US" dirty="0" err="1"/>
              <a:t>ribozero</a:t>
            </a:r>
            <a:r>
              <a:rPr lang="en-US" dirty="0"/>
              <a:t>).</a:t>
            </a:r>
          </a:p>
          <a:p>
            <a:endParaRPr lang="en-US" dirty="0"/>
          </a:p>
          <a:p>
            <a:r>
              <a:rPr lang="en-US" dirty="0"/>
              <a:t>These strategies can be highly effective but note there are caveats with sequencing total RNA – in addition to capturing coding transcripts, you’ll sequence a lot of noncoding RNA and partially spliced or unprocessed immature RNA molecules.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28</a:t>
            </a:fld>
            <a:endParaRPr lang="en-US"/>
          </a:p>
        </p:txBody>
      </p:sp>
    </p:spTree>
    <p:extLst>
      <p:ext uri="{BB962C8B-B14F-4D97-AF65-F5344CB8AC3E}">
        <p14:creationId xmlns:p14="http://schemas.microsoft.com/office/powerpoint/2010/main" val="2219634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ahead of time what transcripts you want to survey, you could design capture probes and aim to capture just those transcripts of interest. This would be a lot like current exome sequencing strategies but applied to transcriptomes.</a:t>
            </a:r>
          </a:p>
          <a:p>
            <a:endParaRPr lang="en-US" dirty="0"/>
          </a:p>
          <a:p>
            <a:r>
              <a:rPr lang="en-US" dirty="0"/>
              <a:t>Often, though, you’ll likely be more interested in doing a less biased and more comprehensive survey, particularly if you’re not working with a well studied model organism.</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29</a:t>
            </a:fld>
            <a:endParaRPr lang="en-US"/>
          </a:p>
        </p:txBody>
      </p:sp>
    </p:spTree>
    <p:extLst>
      <p:ext uri="{BB962C8B-B14F-4D97-AF65-F5344CB8AC3E}">
        <p14:creationId xmlns:p14="http://schemas.microsoft.com/office/powerpoint/2010/main" val="2558460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popular method is to focus on sequencing coding RNAs or messenger RNAs, which differ from most other RNA molecules in that they have a poly-A tail.  This </a:t>
            </a:r>
            <a:r>
              <a:rPr lang="en-US" dirty="0" err="1"/>
              <a:t>polyA</a:t>
            </a:r>
            <a:r>
              <a:rPr lang="en-US" dirty="0"/>
              <a:t>-tail can be captured to pull  out and sequence only those RNAs of interest.</a:t>
            </a:r>
          </a:p>
          <a:p>
            <a:endParaRPr lang="en-US" dirty="0"/>
          </a:p>
          <a:p>
            <a:r>
              <a:rPr lang="en-US" dirty="0"/>
              <a:t>The caveat here is that you must have high quality RNA for this to work well. If the RNA is heavily degraded, then you’ll only be capturing the very 3’ end of each degraded transcript, and so one of the other alternative strategies would be more appropriate in those circumstances.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30</a:t>
            </a:fld>
            <a:endParaRPr lang="en-US"/>
          </a:p>
        </p:txBody>
      </p:sp>
    </p:spTree>
    <p:extLst>
      <p:ext uri="{BB962C8B-B14F-4D97-AF65-F5344CB8AC3E}">
        <p14:creationId xmlns:p14="http://schemas.microsoft.com/office/powerpoint/2010/main" val="637688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both TIGR and the Broad, many opportunities to develop software tools to facilitate genome annotation or analysis. Tools from up to 20 years ago like PASA are still being used and supported.  </a:t>
            </a:r>
          </a:p>
          <a:p>
            <a:endParaRPr lang="en-US" dirty="0"/>
          </a:p>
          <a:p>
            <a:r>
              <a:rPr lang="en-US" dirty="0"/>
              <a:t>At the Broad, we developed the Trinity software for genome-free de novo transcriptome assembly.  </a:t>
            </a:r>
          </a:p>
          <a:p>
            <a:endParaRPr lang="en-US" dirty="0"/>
          </a:p>
          <a:p>
            <a:r>
              <a:rPr lang="en-US" dirty="0"/>
              <a:t>In recent years, much of my attention has focused on developing tools for studying cancer transcriptomes with a focus on fusion transcript detection.</a:t>
            </a:r>
          </a:p>
          <a:p>
            <a:endParaRPr lang="en-US" dirty="0"/>
          </a:p>
          <a:p>
            <a:r>
              <a:rPr lang="en-US" dirty="0"/>
              <a:t>My latest tool called FusionInspector was published  just yesterday.</a:t>
            </a:r>
          </a:p>
        </p:txBody>
      </p:sp>
      <p:sp>
        <p:nvSpPr>
          <p:cNvPr id="4" name="Slide Number Placeholder 3"/>
          <p:cNvSpPr>
            <a:spLocks noGrp="1"/>
          </p:cNvSpPr>
          <p:nvPr>
            <p:ph type="sldNum" sz="quarter" idx="5"/>
          </p:nvPr>
        </p:nvSpPr>
        <p:spPr/>
        <p:txBody>
          <a:bodyPr/>
          <a:lstStyle/>
          <a:p>
            <a:fld id="{485721AC-E243-BC49-81AA-4F9E33E1DB3C}" type="slidenum">
              <a:rPr lang="en-US" smtClean="0"/>
              <a:t>4</a:t>
            </a:fld>
            <a:endParaRPr lang="en-US"/>
          </a:p>
        </p:txBody>
      </p:sp>
    </p:spTree>
    <p:extLst>
      <p:ext uri="{BB962C8B-B14F-4D97-AF65-F5344CB8AC3E}">
        <p14:creationId xmlns:p14="http://schemas.microsoft.com/office/powerpoint/2010/main" val="4062489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Most of the tools I’ve worked on have focused on leveraging transcriptome sequencing data given that it’s one of the most useful data types for exploring genome biology for most forms of life.</a:t>
            </a:r>
          </a:p>
        </p:txBody>
      </p:sp>
      <p:sp>
        <p:nvSpPr>
          <p:cNvPr id="4" name="Slide Number Placeholder 3"/>
          <p:cNvSpPr>
            <a:spLocks noGrp="1"/>
          </p:cNvSpPr>
          <p:nvPr>
            <p:ph type="sldNum" sz="quarter" idx="5"/>
          </p:nvPr>
        </p:nvSpPr>
        <p:spPr/>
        <p:txBody>
          <a:bodyPr/>
          <a:lstStyle/>
          <a:p>
            <a:fld id="{485721AC-E243-BC49-81AA-4F9E33E1DB3C}" type="slidenum">
              <a:rPr lang="en-US" smtClean="0"/>
              <a:t>5</a:t>
            </a:fld>
            <a:endParaRPr lang="en-US"/>
          </a:p>
        </p:txBody>
      </p:sp>
    </p:spTree>
    <p:extLst>
      <p:ext uri="{BB962C8B-B14F-4D97-AF65-F5344CB8AC3E}">
        <p14:creationId xmlns:p14="http://schemas.microsoft.com/office/powerpoint/2010/main" val="22950134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50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53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or dot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6</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55</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56</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58</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59</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60</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61</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62</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transcriptomics spanned developments in experimental protocols, sequence databases, and algorithms for analyzing these data.</a:t>
            </a:r>
          </a:p>
          <a:p>
            <a:endParaRPr lang="en-US" baseline="0" dirty="0"/>
          </a:p>
          <a:p>
            <a:r>
              <a:rPr lang="en-US" baseline="0" dirty="0"/>
              <a:t>The discovery of reverse transcriptase in 1970 arguably spurred most of the modern advancements.   Almost all RNA methods commonly used today leverage reverse transcriptase as part of the protocol.</a:t>
            </a:r>
          </a:p>
          <a:p>
            <a:endParaRPr lang="en-US" baseline="0" dirty="0"/>
          </a:p>
          <a:p>
            <a:r>
              <a:rPr lang="en-US" baseline="0" dirty="0"/>
              <a:t>Some of the key developments include EST sequencing in the early 90’s, the invention of cDNA microarrays in the mid-90’s, RNA-seq came about around 2006, long read </a:t>
            </a:r>
            <a:r>
              <a:rPr lang="en-US" baseline="0" dirty="0" err="1"/>
              <a:t>pacbio</a:t>
            </a:r>
            <a:r>
              <a:rPr lang="en-US" baseline="0" dirty="0"/>
              <a:t> </a:t>
            </a:r>
            <a:r>
              <a:rPr lang="en-US" baseline="0" dirty="0" err="1"/>
              <a:t>isoseq</a:t>
            </a:r>
            <a:r>
              <a:rPr lang="en-US" baseline="0" dirty="0"/>
              <a:t> in 2014, single cell transcriptomics, and direct RNA sequencing using nanopores.</a:t>
            </a:r>
          </a:p>
          <a:p>
            <a:endParaRPr lang="en-US" baseline="0" dirty="0"/>
          </a:p>
          <a:p>
            <a:r>
              <a:rPr lang="en-US" baseline="0" dirty="0"/>
              <a:t>Advances with experimental protocols and development of new sequencing data types, formats, and scale of data production have dovetailed with developments of new tools and algorithms to effectively make use of these data and facilitate data analysis and interpretation.</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7</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69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70</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71</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a:t>
            </a:r>
            <a:r>
              <a:rPr lang="en-US" dirty="0" err="1"/>
              <a:t>transcriptome</a:t>
            </a:r>
            <a:r>
              <a:rPr lang="en-US" baseline="0" dirty="0"/>
              <a:t> assemblers leverage the de </a:t>
            </a:r>
            <a:r>
              <a:rPr lang="en-US" baseline="0" dirty="0" err="1"/>
              <a:t>Bruijn</a:t>
            </a:r>
            <a:r>
              <a:rPr lang="en-US" baseline="0" dirty="0"/>
              <a:t> graph structure, but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 genome and </a:t>
            </a:r>
            <a:r>
              <a:rPr lang="en-US" dirty="0" err="1"/>
              <a:t>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a:t>
            </a:r>
            <a:r>
              <a:rPr lang="en-US" baseline="0" dirty="0" err="1"/>
              <a:t>Transcriptome</a:t>
            </a:r>
            <a:r>
              <a:rPr lang="en-US" baseline="0" dirty="0"/>
              <a:t>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aim to generate a single </a:t>
            </a:r>
            <a:r>
              <a:rPr lang="en-US" baseline="0" dirty="0" err="1"/>
              <a:t>contig</a:t>
            </a:r>
            <a:r>
              <a:rPr lang="en-US" baseline="0" dirty="0"/>
              <a:t> per locus, possibly two if tuned to separate haplotypes in a polymorphic genome assembly.  In </a:t>
            </a:r>
            <a:r>
              <a:rPr lang="en-US" baseline="0" dirty="0" err="1"/>
              <a:t>transcriptome</a:t>
            </a:r>
            <a:r>
              <a:rPr lang="en-US" baseline="0" dirty="0"/>
              <a:t>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Given strand-specific RNA-</a:t>
            </a:r>
            <a:r>
              <a:rPr lang="en-US" baseline="0" dirty="0" err="1"/>
              <a:t>Seq</a:t>
            </a:r>
            <a:r>
              <a:rPr lang="en-US" baseline="0" dirty="0"/>
              <a:t> reads, </a:t>
            </a:r>
            <a:r>
              <a:rPr lang="en-US" baseline="0" dirty="0" err="1"/>
              <a:t>Transcriptome</a:t>
            </a:r>
            <a:r>
              <a:rPr lang="en-US" baseline="0" dirty="0"/>
              <a:t> assemblers should aim to assemble sense and antisense transcripts separately.</a:t>
            </a:r>
          </a:p>
          <a:p>
            <a:endParaRPr lang="en-US" baseline="0" dirty="0"/>
          </a:p>
          <a:p>
            <a:r>
              <a:rPr lang="en-US" baseline="0" dirty="0"/>
              <a:t>--</a:t>
            </a:r>
          </a:p>
          <a:p>
            <a:endParaRPr lang="en-US" baseline="0" dirty="0"/>
          </a:p>
          <a:p>
            <a:r>
              <a:rPr lang="en-US" baseline="0" dirty="0"/>
              <a:t>Trinity, of course, was developed to take all of these properties into account.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73</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significant difference between Trinity</a:t>
            </a:r>
            <a:r>
              <a:rPr lang="en-US" baseline="0" dirty="0"/>
              <a:t> as compared to all other assemblers is how it goes about building the graphs.</a:t>
            </a:r>
          </a:p>
          <a:p>
            <a:endParaRPr lang="en-US" baseline="0" dirty="0"/>
          </a:p>
          <a:p>
            <a:r>
              <a:rPr lang="en-US" baseline="0" dirty="0"/>
              <a:t>Genome assemblers (and other </a:t>
            </a:r>
            <a:r>
              <a:rPr lang="en-US" baseline="0" dirty="0" err="1"/>
              <a:t>transcriptome</a:t>
            </a:r>
            <a:r>
              <a:rPr lang="en-US" baseline="0" dirty="0"/>
              <a:t> assemblers that are built on top of genome assemblers) typically build single large graphs.</a:t>
            </a:r>
          </a:p>
          <a:p>
            <a:endParaRPr lang="en-US" baseline="0" dirty="0"/>
          </a:p>
          <a:p>
            <a:r>
              <a:rPr lang="en-US" baseline="0" dirty="0"/>
              <a:t>Trinity instead tries to partition the data into many thousands of small graphs, ideally one graph per expressed gene.  This is possible because most expressed transcripts tend to be non-overlapping. </a:t>
            </a:r>
          </a:p>
          <a:p>
            <a:endParaRPr lang="en-US" baseline="0" dirty="0"/>
          </a:p>
          <a:p>
            <a:r>
              <a:rPr lang="en-US" baseline="0" dirty="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74</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75</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76</a:t>
            </a:fld>
            <a:endParaRPr lang="en-US"/>
          </a:p>
        </p:txBody>
      </p:sp>
    </p:spTree>
    <p:extLst>
      <p:ext uri="{BB962C8B-B14F-4D97-AF65-F5344CB8AC3E}">
        <p14:creationId xmlns:p14="http://schemas.microsoft.com/office/powerpoint/2010/main" val="26083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a:t>
            </a:r>
          </a:p>
        </p:txBody>
      </p:sp>
      <p:sp>
        <p:nvSpPr>
          <p:cNvPr id="4" name="Slide Number Placeholder 3"/>
          <p:cNvSpPr>
            <a:spLocks noGrp="1"/>
          </p:cNvSpPr>
          <p:nvPr>
            <p:ph type="sldNum" sz="quarter" idx="10"/>
          </p:nvPr>
        </p:nvSpPr>
        <p:spPr/>
        <p:txBody>
          <a:bodyPr/>
          <a:lstStyle/>
          <a:p>
            <a:fld id="{3D8086E8-DCC1-3F49-AF4A-9D53C1225A76}" type="slidenum">
              <a:rPr lang="en-US" smtClean="0"/>
              <a:t>8</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77</a:t>
            </a:fld>
            <a:endParaRPr lang="en-US"/>
          </a:p>
        </p:txBody>
      </p:sp>
    </p:spTree>
    <p:extLst>
      <p:ext uri="{BB962C8B-B14F-4D97-AF65-F5344CB8AC3E}">
        <p14:creationId xmlns:p14="http://schemas.microsoft.com/office/powerpoint/2010/main" val="11914032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78</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79</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80</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81</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82</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83</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84</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85</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88</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89</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90</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91</a:t>
            </a:fld>
            <a:endParaRPr lang="en-US"/>
          </a:p>
        </p:txBody>
      </p:sp>
    </p:spTree>
    <p:extLst>
      <p:ext uri="{BB962C8B-B14F-4D97-AF65-F5344CB8AC3E}">
        <p14:creationId xmlns:p14="http://schemas.microsoft.com/office/powerpoint/2010/main" val="21298633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92</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93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94</a:t>
            </a:fld>
            <a:endParaRPr lang="en-US"/>
          </a:p>
        </p:txBody>
      </p:sp>
    </p:spTree>
    <p:extLst>
      <p:ext uri="{BB962C8B-B14F-4D97-AF65-F5344CB8AC3E}">
        <p14:creationId xmlns:p14="http://schemas.microsoft.com/office/powerpoint/2010/main" val="41149387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95</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real example to demonstrate how this works in practice.</a:t>
            </a:r>
            <a:endParaRPr lang="en-US" dirty="0"/>
          </a:p>
          <a:p>
            <a:endParaRPr lang="en-US" dirty="0"/>
          </a:p>
          <a:p>
            <a:r>
              <a:rPr lang="en-US" dirty="0"/>
              <a:t>In</a:t>
            </a:r>
            <a:r>
              <a:rPr lang="en-US" baseline="0" dirty="0"/>
              <a:t> our mouse RNA-</a:t>
            </a:r>
            <a:r>
              <a:rPr lang="en-US" baseline="0" dirty="0" err="1"/>
              <a:t>Seq</a:t>
            </a:r>
            <a:r>
              <a:rPr lang="en-US" baseline="0" dirty="0"/>
              <a:t> data set, we find a compacted de </a:t>
            </a:r>
            <a:r>
              <a:rPr lang="en-US" baseline="0" dirty="0" err="1"/>
              <a:t>Bruijn</a:t>
            </a:r>
            <a:r>
              <a:rPr lang="en-US" baseline="0" dirty="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96</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11</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a:t>
            </a:r>
            <a:r>
              <a:rPr lang="en-US" baseline="0" dirty="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97</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 the alternative path</a:t>
            </a:r>
            <a:r>
              <a:rPr lang="en-US" baseline="0" dirty="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98</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mapping the</a:t>
            </a:r>
            <a:r>
              <a:rPr lang="en-US" baseline="0" dirty="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99</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transcript</a:t>
            </a:r>
            <a:r>
              <a:rPr lang="en-US" baseline="0" dirty="0"/>
              <a:t> graphs are far more complex.</a:t>
            </a:r>
          </a:p>
          <a:p>
            <a:endParaRPr lang="en-US" baseline="0" dirty="0"/>
          </a:p>
          <a:p>
            <a:r>
              <a:rPr lang="en-US" baseline="0" dirty="0"/>
              <a:t>Here we have an example of two such transcripts derived from </a:t>
            </a:r>
            <a:r>
              <a:rPr lang="en-US" baseline="0" dirty="0" err="1"/>
              <a:t>paralogous</a:t>
            </a:r>
            <a:r>
              <a:rPr lang="en-US" baseline="0" dirty="0"/>
              <a:t> genes that became intertwined in the compacted graph due to stretches of sequence identity among segments of the transcripts.</a:t>
            </a:r>
          </a:p>
          <a:p>
            <a:endParaRPr lang="en-US" baseline="0" dirty="0"/>
          </a:p>
          <a:p>
            <a:r>
              <a:rPr lang="en-US" baseline="0" dirty="0"/>
              <a:t>Shared sequences are represented by the central sequence nodes and </a:t>
            </a:r>
            <a:r>
              <a:rPr lang="en-US" baseline="0" dirty="0" err="1"/>
              <a:t>paralog</a:t>
            </a:r>
            <a:r>
              <a:rPr lang="en-US" baseline="0" dirty="0"/>
              <a:t>-specific sequences are represented by branched nodes.</a:t>
            </a:r>
          </a:p>
          <a:p>
            <a:endParaRPr lang="en-US" baseline="0" dirty="0"/>
          </a:p>
          <a:p>
            <a:r>
              <a:rPr lang="en-US" baseline="0" dirty="0"/>
              <a:t>By tracing consistent paths of reads through the graph, Butterfly is able to tease apart the </a:t>
            </a:r>
            <a:r>
              <a:rPr lang="en-US" baseline="0" dirty="0" err="1"/>
              <a:t>paralogous</a:t>
            </a:r>
            <a:r>
              <a:rPr lang="en-US" baseline="0" dirty="0"/>
              <a:t> gene sequences and report the individual transcripts.  In this case, the green path yields one of the transcripts and the red path yields the other.</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100</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These transcripts, when mapped to the mouse genome match perfectly with the reference gene structures.   Here, the reference structures are shown in blue, and the Trinity-reconstructed transcripts are shown below.</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101</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Trinity</a:t>
            </a:r>
            <a:r>
              <a:rPr lang="en-US" baseline="0" dirty="0"/>
              <a:t> doesn’t absolutely require it, </a:t>
            </a:r>
            <a:r>
              <a:rPr lang="en-US" dirty="0"/>
              <a:t>Strand</a:t>
            </a:r>
            <a:r>
              <a:rPr lang="en-US" baseline="0" dirty="0"/>
              <a:t> specific </a:t>
            </a:r>
            <a:r>
              <a:rPr lang="en-US" baseline="0" dirty="0" err="1"/>
              <a:t>rna-seq</a:t>
            </a:r>
            <a:r>
              <a:rPr lang="en-US" baseline="0" dirty="0"/>
              <a:t> is the preferred substrate for </a:t>
            </a:r>
            <a:r>
              <a:rPr lang="en-US" baseline="0" dirty="0" err="1"/>
              <a:t>transcriptome</a:t>
            </a:r>
            <a:r>
              <a:rPr lang="en-US" baseline="0" dirty="0"/>
              <a:t> assembly.</a:t>
            </a:r>
          </a:p>
          <a:p>
            <a:endParaRPr lang="en-US" baseline="0" dirty="0"/>
          </a:p>
          <a:p>
            <a:r>
              <a:rPr lang="en-US" baseline="0" dirty="0"/>
              <a:t>Computationally, there are fewer confounding graph structures since forward </a:t>
            </a:r>
            <a:r>
              <a:rPr lang="en-US" baseline="0" dirty="0" err="1"/>
              <a:t>kmers</a:t>
            </a:r>
            <a:r>
              <a:rPr lang="en-US" baseline="0" dirty="0"/>
              <a:t> and the reverse complement </a:t>
            </a:r>
            <a:r>
              <a:rPr lang="en-US" baseline="0" dirty="0" err="1"/>
              <a:t>kmers</a:t>
            </a:r>
            <a:r>
              <a:rPr lang="en-US" baseline="0" dirty="0"/>
              <a:t> are treated as distinct.</a:t>
            </a:r>
          </a:p>
          <a:p>
            <a:endParaRPr lang="en-US" baseline="0" dirty="0"/>
          </a:p>
          <a:p>
            <a:r>
              <a:rPr lang="en-US" baseline="0" dirty="0"/>
              <a:t>Biologically, it’s important because it allows for the separation of sense and antisense transcription.</a:t>
            </a:r>
          </a:p>
          <a:p>
            <a:endParaRPr lang="en-US" baseline="0" dirty="0"/>
          </a:p>
          <a:p>
            <a:r>
              <a:rPr lang="en-US" baseline="0" dirty="0"/>
              <a:t>--</a:t>
            </a:r>
          </a:p>
          <a:p>
            <a:endParaRPr lang="en-US" baseline="0" dirty="0"/>
          </a:p>
          <a:p>
            <a:r>
              <a:rPr lang="en-US" baseline="0" dirty="0"/>
              <a:t>Our group at the Broad performed a study of the various methods for generating strand-specific RNA-</a:t>
            </a:r>
            <a:r>
              <a:rPr lang="en-US" baseline="0" dirty="0" err="1"/>
              <a:t>Seq</a:t>
            </a:r>
            <a:r>
              <a:rPr lang="en-US" baseline="0" dirty="0"/>
              <a:t>, </a:t>
            </a:r>
          </a:p>
          <a:p>
            <a:endParaRPr lang="en-US" baseline="0" dirty="0"/>
          </a:p>
          <a:p>
            <a:r>
              <a:rPr lang="en-US" baseline="0" dirty="0"/>
              <a:t>--</a:t>
            </a:r>
          </a:p>
          <a:p>
            <a:endParaRPr lang="en-US" baseline="0" dirty="0"/>
          </a:p>
          <a:p>
            <a:r>
              <a:rPr lang="en-US" baseline="0" dirty="0"/>
              <a:t>and we found the ‘</a:t>
            </a:r>
            <a:r>
              <a:rPr lang="en-US" baseline="0" dirty="0" err="1"/>
              <a:t>dUTP</a:t>
            </a:r>
            <a:r>
              <a:rPr lang="en-US" baseline="0" dirty="0"/>
              <a:t> second strand marking’ method to be the leading protocol.  </a:t>
            </a:r>
          </a:p>
          <a:p>
            <a:endParaRPr lang="en-US" baseline="0" dirty="0"/>
          </a:p>
          <a:p>
            <a:r>
              <a:rPr lang="en-US" baseline="0" dirty="0"/>
              <a:t>We routinely generate strand-specific RNA-</a:t>
            </a:r>
            <a:r>
              <a:rPr lang="en-US" baseline="0" dirty="0" err="1"/>
              <a:t>Seq</a:t>
            </a:r>
            <a:r>
              <a:rPr lang="en-US" baseline="0" dirty="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102</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103</a:t>
            </a:fld>
            <a:endParaRPr lang="en-US" dirty="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Strand-specific RNA-</a:t>
            </a:r>
            <a:r>
              <a:rPr lang="en-US" dirty="0" err="1"/>
              <a:t>Seq</a:t>
            </a:r>
            <a:r>
              <a:rPr lang="en-US" dirty="0"/>
              <a:t> is tremendously </a:t>
            </a:r>
            <a:r>
              <a:rPr lang="en-US" baseline="0" dirty="0"/>
              <a:t>useful when applied to organisms that have compact genomes.</a:t>
            </a:r>
          </a:p>
          <a:p>
            <a:endParaRPr lang="en-US" baseline="0" dirty="0"/>
          </a:p>
          <a:p>
            <a:r>
              <a:rPr lang="en-US" baseline="0" dirty="0"/>
              <a:t>Here’s an example from </a:t>
            </a:r>
            <a:r>
              <a:rPr lang="en-US" baseline="0" dirty="0" err="1"/>
              <a:t>Schizosaccharomyces</a:t>
            </a:r>
            <a:r>
              <a:rPr lang="en-US" baseline="0" dirty="0"/>
              <a:t> </a:t>
            </a:r>
            <a:r>
              <a:rPr lang="en-US" baseline="0" dirty="0" err="1"/>
              <a:t>pombe</a:t>
            </a:r>
            <a:r>
              <a:rPr lang="en-US" baseline="0" dirty="0"/>
              <a:t> (fission yeast) where we have two known genes that are transcribed on opposite strands and point toward each other.</a:t>
            </a:r>
          </a:p>
          <a:p>
            <a:endParaRPr lang="en-US" baseline="0" dirty="0"/>
          </a:p>
          <a:p>
            <a:r>
              <a:rPr lang="en-US" baseline="0" dirty="0"/>
              <a:t>We have strand specific </a:t>
            </a:r>
            <a:r>
              <a:rPr lang="en-US" baseline="0" dirty="0" err="1"/>
              <a:t>rna-seq</a:t>
            </a:r>
            <a:r>
              <a:rPr lang="en-US" baseline="0" dirty="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104</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in</a:t>
            </a:r>
            <a:r>
              <a:rPr lang="en-US" baseline="0" dirty="0"/>
              <a:t> fission yeast that highlights the importance of strand-specific </a:t>
            </a:r>
            <a:r>
              <a:rPr lang="en-US" baseline="0" dirty="0" err="1"/>
              <a:t>rna</a:t>
            </a:r>
            <a:r>
              <a:rPr lang="en-US" baseline="0" dirty="0"/>
              <a:t>-seq.</a:t>
            </a:r>
          </a:p>
          <a:p>
            <a:endParaRPr lang="en-US" baseline="0" dirty="0"/>
          </a:p>
          <a:p>
            <a:r>
              <a:rPr lang="en-US" baseline="0" dirty="0"/>
              <a:t>This region of the genome encodes three genes that are all encoded on the same strand. From the </a:t>
            </a:r>
            <a:r>
              <a:rPr lang="en-US" baseline="0" dirty="0" err="1"/>
              <a:t>rna-seq</a:t>
            </a:r>
            <a:r>
              <a:rPr lang="en-US" baseline="0" dirty="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a:t>rna</a:t>
            </a:r>
            <a:r>
              <a:rPr lang="en-US" baseline="0" dirty="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105</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107</a:t>
            </a:fld>
            <a:endParaRPr lang="en-US"/>
          </a:p>
        </p:txBody>
      </p:sp>
    </p:spTree>
    <p:extLst>
      <p:ext uri="{BB962C8B-B14F-4D97-AF65-F5344CB8AC3E}">
        <p14:creationId xmlns:p14="http://schemas.microsoft.com/office/powerpoint/2010/main" val="297947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5/14/23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5/14/23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5/14/23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761121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5/14/23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5/14/23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5/14/23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5/14/23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5/14/23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5/14/23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5/14/23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5/14/23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5/14/23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s://www.genome.gov/about-genomics/fact-sheets/DNA-Sequencing-Costs-Data" TargetMode="External"/><Relationship Id="rId4" Type="http://schemas.openxmlformats.org/officeDocument/2006/relationships/image" Target="../media/image4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16.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22.tiff"/><Relationship Id="rId3" Type="http://schemas.openxmlformats.org/officeDocument/2006/relationships/notesSlide" Target="../notesSlides/notesSlide99.xml"/><Relationship Id="rId7" Type="http://schemas.openxmlformats.org/officeDocument/2006/relationships/image" Target="../media/image101.png"/><Relationship Id="rId12" Type="http://schemas.openxmlformats.org/officeDocument/2006/relationships/image" Target="../media/image126.tiff"/><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00.png"/><Relationship Id="rId11" Type="http://schemas.openxmlformats.org/officeDocument/2006/relationships/image" Target="../media/image125.tiff"/><Relationship Id="rId5" Type="http://schemas.openxmlformats.org/officeDocument/2006/relationships/image" Target="../media/image99.jpeg"/><Relationship Id="rId10" Type="http://schemas.openxmlformats.org/officeDocument/2006/relationships/image" Target="../media/image124.tiff"/><Relationship Id="rId4" Type="http://schemas.openxmlformats.org/officeDocument/2006/relationships/image" Target="../media/image98.png"/><Relationship Id="rId9" Type="http://schemas.openxmlformats.org/officeDocument/2006/relationships/image" Target="../media/image123.tiff"/></Relationships>
</file>

<file path=ppt/slides/_rels/slide10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0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9.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png"/><Relationship Id="rId5" Type="http://schemas.openxmlformats.org/officeDocument/2006/relationships/image" Target="../media/image44.jpeg"/><Relationship Id="rId15" Type="http://schemas.openxmlformats.org/officeDocument/2006/relationships/image" Target="../media/image54.png"/><Relationship Id="rId10" Type="http://schemas.openxmlformats.org/officeDocument/2006/relationships/image" Target="../media/image49.jpg"/><Relationship Id="rId19" Type="http://schemas.openxmlformats.org/officeDocument/2006/relationships/hyperlink" Target="https://tinyurl.com/wbgcs65" TargetMode="External"/><Relationship Id="rId4" Type="http://schemas.openxmlformats.org/officeDocument/2006/relationships/image" Target="../media/image43.jpeg"/><Relationship Id="rId9" Type="http://schemas.openxmlformats.org/officeDocument/2006/relationships/image" Target="../media/image48.png"/><Relationship Id="rId14" Type="http://schemas.openxmlformats.org/officeDocument/2006/relationships/image" Target="../media/image53.png"/></Relationships>
</file>

<file path=ppt/slides/_rels/slide1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hyperlink" Target="https://rrwick.github.io/Bandage/" TargetMode="External"/><Relationship Id="rId4" Type="http://schemas.openxmlformats.org/officeDocument/2006/relationships/image" Target="../media/image1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10.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png"/><Relationship Id="rId5" Type="http://schemas.openxmlformats.org/officeDocument/2006/relationships/image" Target="../media/image44.jpeg"/><Relationship Id="rId15" Type="http://schemas.openxmlformats.org/officeDocument/2006/relationships/image" Target="../media/image54.png"/><Relationship Id="rId10" Type="http://schemas.openxmlformats.org/officeDocument/2006/relationships/image" Target="../media/image49.jpg"/><Relationship Id="rId19" Type="http://schemas.openxmlformats.org/officeDocument/2006/relationships/image" Target="../media/image58.jpeg"/><Relationship Id="rId4" Type="http://schemas.openxmlformats.org/officeDocument/2006/relationships/image" Target="../media/image43.jpeg"/><Relationship Id="rId9" Type="http://schemas.openxmlformats.org/officeDocument/2006/relationships/image" Target="../media/image48.png"/><Relationship Id="rId14" Type="http://schemas.openxmlformats.org/officeDocument/2006/relationships/image" Target="../media/image53.png"/></Relationships>
</file>

<file path=ppt/slides/_rels/slide1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39.png"/></Relationships>
</file>

<file path=ppt/slides/_rels/slide1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142.emf"/></Relationships>
</file>

<file path=ppt/slides/_rels/slide1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combine-lab.github.io/salmon/" TargetMode="External"/><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148.gif"/></Relationships>
</file>

<file path=ppt/slides/_rels/slide139.xml.rels><?xml version="1.0" encoding="UTF-8" standalone="yes"?>
<Relationships xmlns="http://schemas.openxmlformats.org/package/2006/relationships"><Relationship Id="rId8" Type="http://schemas.openxmlformats.org/officeDocument/2006/relationships/hyperlink" Target="https://nanoporetech.com/accuracy" TargetMode="External"/><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5.png"/><Relationship Id="rId5" Type="http://schemas.openxmlformats.org/officeDocument/2006/relationships/image" Target="../media/image151.png"/><Relationship Id="rId10" Type="http://schemas.openxmlformats.org/officeDocument/2006/relationships/image" Target="../media/image154.png"/><Relationship Id="rId4" Type="http://schemas.openxmlformats.org/officeDocument/2006/relationships/image" Target="../media/image150.png"/><Relationship Id="rId9" Type="http://schemas.openxmlformats.org/officeDocument/2006/relationships/hyperlink" Target="https://www.pacb.com/technology/hifi-sequenc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youtu.be/fCd6B5HRaZ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_lD8JyAbwE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nanoporetech.com/how-it-works#fullVideo&amp;modal=fullVide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gi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notesSlide" Target="../notesSlides/notesSlide20.xml"/><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7.xml"/><Relationship Id="rId16" Type="http://schemas.openxmlformats.org/officeDocument/2006/relationships/image" Target="../media/image67.png"/><Relationship Id="rId1" Type="http://schemas.openxmlformats.org/officeDocument/2006/relationships/tags" Target="../tags/tag4.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66.png"/><Relationship Id="rId10" Type="http://schemas.openxmlformats.org/officeDocument/2006/relationships/image" Target="../media/image74.png"/><Relationship Id="rId4" Type="http://schemas.openxmlformats.org/officeDocument/2006/relationships/image" Target="../media/image64.png"/><Relationship Id="rId9" Type="http://schemas.openxmlformats.org/officeDocument/2006/relationships/image" Target="../media/image73.png"/><Relationship Id="rId1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hyperlink" Target="http://journals.plos.org/ploscompbiol/article?id=10.1371/journal.pcbi.100439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hyperlink" Target="http://journals.plos.org/ploscompbiol/article?id=10.1371/journal.pcbi.1004393"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hyperlink" Target="http://journals.plos.org/ploscompbiol/article?id=10.1371/journal.pcbi.1004393"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hyperlink" Target="http://journals.plos.org/ploscompbiol/article?id=10.1371/journal.pcbi.1004393"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gif"/><Relationship Id="rId7" Type="http://schemas.openxmlformats.org/officeDocument/2006/relationships/image" Target="../media/image14.gif"/><Relationship Id="rId12" Type="http://schemas.openxmlformats.org/officeDocument/2006/relationships/image" Target="../media/image19.jpeg"/><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gif"/><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gif"/><Relationship Id="rId9"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hyperlink" Target="http://journals.plos.org/ploscompbiol/article?id=10.1371/journal.pcbi.100439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3.gif"/><Relationship Id="rId7" Type="http://schemas.openxmlformats.org/officeDocument/2006/relationships/image" Target="../media/image22.tiff"/><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4.tiff"/><Relationship Id="rId9" Type="http://schemas.openxmlformats.org/officeDocument/2006/relationships/image" Target="../media/image24.tiff"/></Relationships>
</file>

<file path=ppt/slides/_rels/slide40.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jpeg"/></Relationships>
</file>

<file path=ppt/slides/_rels/slide41.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2.gi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82.gif"/></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3.gif"/><Relationship Id="rId7" Type="http://schemas.openxmlformats.org/officeDocument/2006/relationships/image" Target="../media/image22.tiff"/><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4.tiff"/><Relationship Id="rId9" Type="http://schemas.openxmlformats.org/officeDocument/2006/relationships/image" Target="../media/image24.tiff"/></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88.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5.xml"/><Relationship Id="rId7"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94.png"/><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97.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76.xml.rels><?xml version="1.0" encoding="UTF-8" standalone="yes"?>
<Relationships xmlns="http://schemas.openxmlformats.org/package/2006/relationships"><Relationship Id="rId8" Type="http://schemas.openxmlformats.org/officeDocument/2006/relationships/image" Target="../media/image103.tiff"/><Relationship Id="rId3" Type="http://schemas.openxmlformats.org/officeDocument/2006/relationships/image" Target="../media/image98.png"/><Relationship Id="rId7" Type="http://schemas.openxmlformats.org/officeDocument/2006/relationships/image" Target="../media/image102.tif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 Id="rId9" Type="http://schemas.openxmlformats.org/officeDocument/2006/relationships/image" Target="../media/image104.tiff"/></Relationships>
</file>

<file path=ppt/slides/_rels/slide77.xml.rels><?xml version="1.0" encoding="UTF-8" standalone="yes"?>
<Relationships xmlns="http://schemas.openxmlformats.org/package/2006/relationships"><Relationship Id="rId8" Type="http://schemas.openxmlformats.org/officeDocument/2006/relationships/image" Target="../media/image103.tiff"/><Relationship Id="rId3" Type="http://schemas.openxmlformats.org/officeDocument/2006/relationships/image" Target="../media/image98.png"/><Relationship Id="rId7" Type="http://schemas.openxmlformats.org/officeDocument/2006/relationships/image" Target="../media/image102.tiff"/><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 Id="rId9" Type="http://schemas.openxmlformats.org/officeDocument/2006/relationships/image" Target="../media/image104.tif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99.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hyperlink" Target="https://en.wikipedia.org/wiki/Gattaca" TargetMode="External"/><Relationship Id="rId5" Type="http://schemas.openxmlformats.org/officeDocument/2006/relationships/image" Target="../media/image105.tiff"/><Relationship Id="rId4" Type="http://schemas.openxmlformats.org/officeDocument/2006/relationships/image" Target="../media/image99.jpe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99.jpeg"/></Relationships>
</file>

<file path=ppt/slides/_rels/slide91.xml.rels><?xml version="1.0" encoding="UTF-8" standalone="yes"?>
<Relationships xmlns="http://schemas.openxmlformats.org/package/2006/relationships"><Relationship Id="rId8" Type="http://schemas.openxmlformats.org/officeDocument/2006/relationships/image" Target="../media/image103.tiff"/><Relationship Id="rId3" Type="http://schemas.openxmlformats.org/officeDocument/2006/relationships/image" Target="../media/image98.png"/><Relationship Id="rId7" Type="http://schemas.openxmlformats.org/officeDocument/2006/relationships/image" Target="../media/image102.tiff"/><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 Id="rId9" Type="http://schemas.openxmlformats.org/officeDocument/2006/relationships/image" Target="../media/image104.tif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00.png"/><Relationship Id="rId5" Type="http://schemas.openxmlformats.org/officeDocument/2006/relationships/image" Target="../media/image107.png"/><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03.tiff"/><Relationship Id="rId3" Type="http://schemas.openxmlformats.org/officeDocument/2006/relationships/image" Target="../media/image98.png"/><Relationship Id="rId7" Type="http://schemas.openxmlformats.org/officeDocument/2006/relationships/image" Target="../media/image102.tiff"/><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 Id="rId9" Type="http://schemas.openxmlformats.org/officeDocument/2006/relationships/image" Target="../media/image104.tiff"/></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2D5BBEE-A920-B043-9432-C6654BA2A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9" y="-10870"/>
            <a:ext cx="9217978" cy="693999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371600" y="4312667"/>
            <a:ext cx="6400800" cy="1383379"/>
          </a:xfrm>
        </p:spPr>
        <p:txBody>
          <a:bodyPr/>
          <a:lstStyle/>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Brian Haas</a:t>
            </a:r>
          </a:p>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Broad Institute</a:t>
            </a:r>
          </a:p>
        </p:txBody>
      </p:sp>
      <p:pic>
        <p:nvPicPr>
          <p:cNvPr id="4" name="Picture 3"/>
          <p:cNvPicPr>
            <a:picLocks noChangeAspect="1"/>
          </p:cNvPicPr>
          <p:nvPr/>
        </p:nvPicPr>
        <p:blipFill>
          <a:blip r:embed="rId4"/>
          <a:stretch>
            <a:fillRect/>
          </a:stretch>
        </p:blipFill>
        <p:spPr>
          <a:xfrm>
            <a:off x="4991518" y="68147"/>
            <a:ext cx="2974845" cy="1962942"/>
          </a:xfrm>
          <a:prstGeom prst="rect">
            <a:avLst/>
          </a:prstGeom>
        </p:spPr>
      </p:pic>
      <p:sp>
        <p:nvSpPr>
          <p:cNvPr id="9" name="TextBox 8"/>
          <p:cNvSpPr txBox="1"/>
          <p:nvPr/>
        </p:nvSpPr>
        <p:spPr>
          <a:xfrm>
            <a:off x="1371600" y="5465213"/>
            <a:ext cx="6485750" cy="461665"/>
          </a:xfrm>
          <a:prstGeom prst="rect">
            <a:avLst/>
          </a:prstGeom>
          <a:noFill/>
        </p:spPr>
        <p:txBody>
          <a:bodyPr wrap="none" rtlCol="0">
            <a:spAutoFit/>
          </a:bodyPr>
          <a:lstStyle/>
          <a:p>
            <a:r>
              <a:rPr lang="en-US" sz="2400" dirty="0">
                <a:solidFill>
                  <a:srgbClr val="FFFF00"/>
                </a:solidFill>
                <a:effectLst>
                  <a:outerShdw blurRad="50800" dist="38100" dir="2700000" algn="tl" rotWithShape="0">
                    <a:prstClr val="black">
                      <a:alpha val="40000"/>
                    </a:prstClr>
                  </a:outerShdw>
                </a:effectLst>
              </a:rPr>
              <a:t>Workshop on Genomics, Cesky </a:t>
            </a:r>
            <a:r>
              <a:rPr lang="en-US" sz="2400" dirty="0" err="1">
                <a:solidFill>
                  <a:srgbClr val="FFFF00"/>
                </a:solidFill>
                <a:effectLst>
                  <a:outerShdw blurRad="50800" dist="38100" dir="2700000" algn="tl" rotWithShape="0">
                    <a:prstClr val="black">
                      <a:alpha val="40000"/>
                    </a:prstClr>
                  </a:outerShdw>
                </a:effectLst>
              </a:rPr>
              <a:t>Krumlov</a:t>
            </a:r>
            <a:r>
              <a:rPr lang="en-US" sz="2400" dirty="0">
                <a:solidFill>
                  <a:srgbClr val="FFFF00"/>
                </a:solidFill>
                <a:effectLst>
                  <a:outerShdw blurRad="50800" dist="38100" dir="2700000" algn="tl" rotWithShape="0">
                    <a:prstClr val="black">
                      <a:alpha val="40000"/>
                    </a:prstClr>
                  </a:outerShdw>
                </a:effectLst>
              </a:rPr>
              <a:t>, May 2023</a:t>
            </a:r>
          </a:p>
        </p:txBody>
      </p:sp>
      <p:sp>
        <p:nvSpPr>
          <p:cNvPr id="7" name="TextBox 6"/>
          <p:cNvSpPr txBox="1"/>
          <p:nvPr/>
        </p:nvSpPr>
        <p:spPr>
          <a:xfrm>
            <a:off x="34387" y="635773"/>
            <a:ext cx="4831557" cy="1077218"/>
          </a:xfrm>
          <a:prstGeom prst="rect">
            <a:avLst/>
          </a:prstGeom>
          <a:noFill/>
        </p:spPr>
        <p:txBody>
          <a:bodyPr wrap="square" rtlCol="0">
            <a:spAutoFit/>
          </a:bodyPr>
          <a:lstStyle/>
          <a:p>
            <a:pPr algn="ct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The </a:t>
            </a:r>
            <a:r>
              <a:rPr lang="en-US" sz="3200" b="1" dirty="0" err="1">
                <a:ln>
                  <a:solidFill>
                    <a:schemeClr val="tx1">
                      <a:alpha val="42000"/>
                    </a:schemeClr>
                  </a:solidFill>
                </a:ln>
                <a:solidFill>
                  <a:srgbClr val="FFFF00"/>
                </a:solidFill>
                <a:effectLst>
                  <a:outerShdw blurRad="50800" dist="38100" dir="2700000" algn="tl" rotWithShape="0">
                    <a:prstClr val="black">
                      <a:alpha val="40000"/>
                    </a:prstClr>
                  </a:outerShdw>
                </a:effectLst>
              </a:rPr>
              <a:t>Krumlov</a:t>
            </a: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 </a:t>
            </a:r>
            <a:b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b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Intro to Trinity RNA-seq</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quencing Cost Per Megabase">
            <a:extLst>
              <a:ext uri="{FF2B5EF4-FFF2-40B4-BE49-F238E27FC236}">
                <a16:creationId xmlns:a16="http://schemas.microsoft.com/office/drawing/2014/main" id="{0508F0CB-ED5E-AFF0-F6A3-64139958D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55" y="1206934"/>
            <a:ext cx="8263890" cy="464987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686726" y="2778611"/>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
        <p:nvSpPr>
          <p:cNvPr id="3" name="TextBox 2">
            <a:extLst>
              <a:ext uri="{FF2B5EF4-FFF2-40B4-BE49-F238E27FC236}">
                <a16:creationId xmlns:a16="http://schemas.microsoft.com/office/drawing/2014/main" id="{39C8AF0A-1746-61E0-6ED7-B7D6B0858CFB}"/>
              </a:ext>
            </a:extLst>
          </p:cNvPr>
          <p:cNvSpPr txBox="1"/>
          <p:nvPr/>
        </p:nvSpPr>
        <p:spPr>
          <a:xfrm>
            <a:off x="272714" y="6436701"/>
            <a:ext cx="8598572" cy="369332"/>
          </a:xfrm>
          <a:prstGeom prst="rect">
            <a:avLst/>
          </a:prstGeom>
          <a:noFill/>
        </p:spPr>
        <p:txBody>
          <a:bodyPr wrap="none" rtlCol="0">
            <a:spAutoFit/>
          </a:bodyPr>
          <a:lstStyle/>
          <a:p>
            <a:r>
              <a:rPr lang="en-US" dirty="0"/>
              <a:t>From </a:t>
            </a:r>
            <a:r>
              <a:rPr lang="en-US" dirty="0">
                <a:hlinkClick r:id="rId5"/>
              </a:rPr>
              <a:t>https://</a:t>
            </a:r>
            <a:r>
              <a:rPr lang="en-US" dirty="0" err="1">
                <a:hlinkClick r:id="rId5"/>
              </a:rPr>
              <a:t>www.genome.gov</a:t>
            </a:r>
            <a:r>
              <a:rPr lang="en-US" dirty="0">
                <a:hlinkClick r:id="rId5"/>
              </a:rPr>
              <a:t>/about-genomics/fact-sheets/DNA-Sequencing-Costs-Data</a:t>
            </a:r>
            <a:endParaRPr lang="en-US" dirty="0"/>
          </a:p>
        </p:txBody>
      </p:sp>
    </p:spTree>
    <p:custDataLst>
      <p:tags r:id="rId1"/>
    </p:custDataLst>
    <p:extLst>
      <p:ext uri="{BB962C8B-B14F-4D97-AF65-F5344CB8AC3E}">
        <p14:creationId xmlns:p14="http://schemas.microsoft.com/office/powerpoint/2010/main" val="348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a:t>Butterfly Example 2:</a:t>
            </a:r>
          </a:p>
        </p:txBody>
      </p:sp>
    </p:spTree>
    <p:extLst>
      <p:ext uri="{BB962C8B-B14F-4D97-AF65-F5344CB8AC3E}">
        <p14:creationId xmlns:p14="http://schemas.microsoft.com/office/powerpoint/2010/main" val="1291545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Tree>
    <p:extLst>
      <p:ext uri="{BB962C8B-B14F-4D97-AF65-F5344CB8AC3E}">
        <p14:creationId xmlns:p14="http://schemas.microsoft.com/office/powerpoint/2010/main" val="18423095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a:t>Strand-specific RNA-</a:t>
            </a:r>
            <a:r>
              <a:rPr lang="en-US" sz="3600" dirty="0" err="1"/>
              <a:t>Seq</a:t>
            </a:r>
            <a:r>
              <a:rPr lang="en-US" sz="3600" dirty="0"/>
              <a:t> is Preferred</a:t>
            </a: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a:t>Computationally: fewer confounding graph structures in de novo assembly:</a:t>
            </a:r>
          </a:p>
          <a:p>
            <a:r>
              <a:rPr lang="en-US" sz="2000" dirty="0"/>
              <a:t>                ex.  Forward != reverse complement </a:t>
            </a:r>
          </a:p>
          <a:p>
            <a:r>
              <a:rPr lang="en-US" sz="2000" dirty="0"/>
              <a:t>	             </a:t>
            </a:r>
            <a:r>
              <a:rPr lang="en-US" dirty="0"/>
              <a:t>       (GGAA != TTCC)</a:t>
            </a:r>
          </a:p>
          <a:p>
            <a:r>
              <a:rPr lang="en-US" sz="2000" dirty="0"/>
              <a:t>Biologically: separate sense vs. antisense transcription</a:t>
            </a:r>
          </a:p>
          <a:p>
            <a:endParaRPr lang="en-US" sz="2000" dirty="0"/>
          </a:p>
        </p:txBody>
      </p:sp>
      <p:pic>
        <p:nvPicPr>
          <p:cNvPr id="5122" name="Picture 2">
            <a:extLst>
              <a:ext uri="{FF2B5EF4-FFF2-40B4-BE49-F238E27FC236}">
                <a16:creationId xmlns:a16="http://schemas.microsoft.com/office/drawing/2014/main" id="{E5ED1C60-D0A6-7FD5-DE9F-E93DCC77B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181" y="2831538"/>
            <a:ext cx="6007395" cy="38766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612CFF-49DF-641C-0CF7-268CF348FDDA}"/>
              </a:ext>
            </a:extLst>
          </p:cNvPr>
          <p:cNvSpPr txBox="1"/>
          <p:nvPr/>
        </p:nvSpPr>
        <p:spPr>
          <a:xfrm>
            <a:off x="2562250" y="3318762"/>
            <a:ext cx="4019498" cy="400110"/>
          </a:xfrm>
          <a:prstGeom prst="rect">
            <a:avLst/>
          </a:prstGeom>
          <a:noFill/>
        </p:spPr>
        <p:txBody>
          <a:bodyPr wrap="none" rtlCol="0">
            <a:spAutoFit/>
          </a:bodyPr>
          <a:lstStyle/>
          <a:p>
            <a:r>
              <a:rPr lang="en-US" sz="2000" b="1" dirty="0">
                <a:solidFill>
                  <a:srgbClr val="F08C1D"/>
                </a:solidFill>
              </a:rPr>
              <a:t>Illumina </a:t>
            </a:r>
            <a:r>
              <a:rPr lang="en-US" sz="2000" b="1" dirty="0" err="1">
                <a:solidFill>
                  <a:srgbClr val="F08C1D"/>
                </a:solidFill>
              </a:rPr>
              <a:t>TruSeq</a:t>
            </a:r>
            <a:r>
              <a:rPr lang="en-US" sz="2000" b="1" dirty="0">
                <a:solidFill>
                  <a:srgbClr val="F08C1D"/>
                </a:solidFill>
              </a:rPr>
              <a:t> Stranded mRNA Kit:</a:t>
            </a:r>
          </a:p>
        </p:txBody>
      </p:sp>
    </p:spTree>
    <p:custDataLst>
      <p:tags r:id="rId1"/>
    </p:custDataLst>
    <p:extLst>
      <p:ext uri="{BB962C8B-B14F-4D97-AF65-F5344CB8AC3E}">
        <p14:creationId xmlns:p14="http://schemas.microsoft.com/office/powerpoint/2010/main" val="21043523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Parkhomchuk</a:t>
            </a:r>
            <a:r>
              <a:rPr lang="en-US" sz="1500" b="1" i="1" dirty="0">
                <a:solidFill>
                  <a:srgbClr val="000000"/>
                </a:solidFill>
              </a:rPr>
              <a:t> 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a:solidFill>
                  <a:srgbClr val="008000"/>
                </a:solidFill>
              </a:rPr>
              <a:t>RNA</a:t>
            </a: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a:solidFill>
                      <a:srgbClr val="000000"/>
                    </a:solidFill>
                  </a:rPr>
                  <a:t>PCR and paired-end sequencing</a:t>
                </a: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a:solidFill>
                      <a:srgbClr val="000000"/>
                    </a:solidFill>
                  </a:rPr>
                  <a:t>Adaptor ligation</a:t>
                </a: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a:solidFill>
                      <a:srgbClr val="FF00FF"/>
                    </a:solidFill>
                  </a:rPr>
                  <a:t>UU</a:t>
                </a: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a:solidFill>
                      <a:srgbClr val="FF00FF"/>
                    </a:solidFill>
                  </a:rPr>
                  <a:t>UU</a:t>
                </a: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a:solidFill>
                      <a:srgbClr val="FF00FF"/>
                    </a:solidFill>
                  </a:rPr>
                  <a:t>U</a:t>
                </a: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a:solidFill>
                      <a:srgbClr val="FF00FF"/>
                    </a:solidFill>
                  </a:rPr>
                  <a:t>UU</a:t>
                </a: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a:solidFill>
                      <a:srgbClr val="FF00FF"/>
                    </a:solidFill>
                  </a:rPr>
                  <a:t>UU</a:t>
                </a: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a:solidFill>
                      <a:srgbClr val="FF00FF"/>
                    </a:solidFill>
                  </a:rPr>
                  <a:t>U</a:t>
                </a: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 </a:t>
              </a:r>
            </a:p>
            <a:p>
              <a:pPr marL="57150" indent="-57150" defTabSz="4389438" eaLnBrk="0" hangingPunct="0">
                <a:spcAft>
                  <a:spcPts val="0"/>
                </a:spcAft>
              </a:pPr>
              <a:r>
                <a:rPr lang="en-US" sz="1400" b="1" dirty="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a:solidFill>
                    <a:srgbClr val="000000"/>
                  </a:solidFill>
                </a:rPr>
                <a:t>E</a:t>
              </a:r>
              <a:r>
                <a:rPr lang="en-US" sz="1400" b="1" dirty="0">
                  <a:solidFill>
                    <a:srgbClr val="000000"/>
                  </a:solidFill>
                </a:rPr>
                <a:t>xcision </a:t>
              </a:r>
              <a:r>
                <a:rPr lang="en-US" sz="1400" b="1" u="sng" dirty="0">
                  <a:solidFill>
                    <a:srgbClr val="000000"/>
                  </a:solidFill>
                </a:rPr>
                <a:t>R</a:t>
              </a:r>
              <a:r>
                <a:rPr lang="en-US" sz="1400" b="1" dirty="0">
                  <a:solidFill>
                    <a:srgbClr val="000000"/>
                  </a:solidFill>
                </a:rPr>
                <a:t>eagent)</a:t>
              </a: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a:solidFill>
                      <a:srgbClr val="000000"/>
                    </a:solidFill>
                  </a:rPr>
                  <a:t>Remove “U”s</a:t>
                </a: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a:solidFill>
                      <a:srgbClr val="FF00FF"/>
                    </a:solidFill>
                  </a:rPr>
                  <a:t>Second-strand synthesis with dTTP </a:t>
                </a:r>
                <a:r>
                  <a:rPr lang="en-US" sz="1400" b="1" dirty="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a:solidFill>
                        <a:srgbClr val="000090"/>
                      </a:solidFill>
                    </a:rPr>
                    <a:t>First-strand synthesis with normal dNTPs</a:t>
                  </a: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a:solidFill>
                    <a:srgbClr val="000090"/>
                  </a:solidFill>
                </a:rPr>
                <a:t>cDNA</a:t>
              </a: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Tree>
    <p:custDataLst>
      <p:tags r:id="rId1"/>
    </p:custDataLst>
    <p:extLst>
      <p:ext uri="{BB962C8B-B14F-4D97-AF65-F5344CB8AC3E}">
        <p14:creationId xmlns:p14="http://schemas.microsoft.com/office/powerpoint/2010/main" val="35272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a:t>Overlapping UTRs from Opposite Strands</a:t>
            </a:r>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a:t>Schizosacharomyces</a:t>
            </a:r>
            <a:r>
              <a:rPr lang="en-US" sz="1400" i="1" dirty="0"/>
              <a:t> </a:t>
            </a:r>
            <a:r>
              <a:rPr lang="en-US" sz="1400" i="1" dirty="0" err="1"/>
              <a:t>pombe</a:t>
            </a:r>
            <a:endParaRPr lang="en-US" sz="1400" i="1" dirty="0"/>
          </a:p>
          <a:p>
            <a:pPr algn="ctr"/>
            <a:r>
              <a:rPr lang="en-US" sz="1400" dirty="0"/>
              <a:t>(fission yeast)</a:t>
            </a:r>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Antisense-dominated Transcription</a:t>
            </a:r>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88E3-4BD9-9E42-AA70-E6F42E4C529D}"/>
              </a:ext>
            </a:extLst>
          </p:cNvPr>
          <p:cNvSpPr>
            <a:spLocks noGrp="1"/>
          </p:cNvSpPr>
          <p:nvPr>
            <p:ph type="title"/>
          </p:nvPr>
        </p:nvSpPr>
        <p:spPr>
          <a:xfrm>
            <a:off x="434898" y="80541"/>
            <a:ext cx="8229600" cy="1143000"/>
          </a:xfrm>
        </p:spPr>
        <p:txBody>
          <a:bodyPr>
            <a:noAutofit/>
          </a:bodyPr>
          <a:lstStyle/>
          <a:p>
            <a:r>
              <a:rPr lang="en-US" sz="2800" b="1" dirty="0"/>
              <a:t>Trinity is a Highly Effective and </a:t>
            </a:r>
            <a:br>
              <a:rPr lang="en-US" sz="2800" b="1" dirty="0"/>
            </a:br>
            <a:r>
              <a:rPr lang="en-US" sz="2800" b="1" dirty="0"/>
              <a:t>Popular RNA-Seq Assembler</a:t>
            </a:r>
          </a:p>
        </p:txBody>
      </p:sp>
      <p:pic>
        <p:nvPicPr>
          <p:cNvPr id="4" name="Picture 3">
            <a:extLst>
              <a:ext uri="{FF2B5EF4-FFF2-40B4-BE49-F238E27FC236}">
                <a16:creationId xmlns:a16="http://schemas.microsoft.com/office/drawing/2014/main" id="{7B48988B-6998-5244-911B-ABE2E651277C}"/>
              </a:ext>
            </a:extLst>
          </p:cNvPr>
          <p:cNvPicPr>
            <a:picLocks noChangeAspect="1"/>
          </p:cNvPicPr>
          <p:nvPr/>
        </p:nvPicPr>
        <p:blipFill>
          <a:blip r:embed="rId2"/>
          <a:stretch>
            <a:fillRect/>
          </a:stretch>
        </p:blipFill>
        <p:spPr>
          <a:xfrm>
            <a:off x="1016489" y="1569958"/>
            <a:ext cx="2830681" cy="3723433"/>
          </a:xfrm>
          <a:prstGeom prst="rect">
            <a:avLst/>
          </a:prstGeom>
        </p:spPr>
      </p:pic>
      <p:sp>
        <p:nvSpPr>
          <p:cNvPr id="5" name="TextBox 4">
            <a:extLst>
              <a:ext uri="{FF2B5EF4-FFF2-40B4-BE49-F238E27FC236}">
                <a16:creationId xmlns:a16="http://schemas.microsoft.com/office/drawing/2014/main" id="{63825EF6-60AA-1F43-9CCF-BAD014EA56DF}"/>
              </a:ext>
            </a:extLst>
          </p:cNvPr>
          <p:cNvSpPr txBox="1"/>
          <p:nvPr/>
        </p:nvSpPr>
        <p:spPr>
          <a:xfrm>
            <a:off x="1163487" y="5528296"/>
            <a:ext cx="2683683" cy="338554"/>
          </a:xfrm>
          <a:prstGeom prst="rect">
            <a:avLst/>
          </a:prstGeom>
          <a:solidFill>
            <a:srgbClr val="FFFFFF"/>
          </a:solidFill>
        </p:spPr>
        <p:txBody>
          <a:bodyPr wrap="none" rtlCol="0">
            <a:spAutoFit/>
          </a:bodyPr>
          <a:lstStyle/>
          <a:p>
            <a:r>
              <a:rPr lang="en-US" sz="1600" dirty="0"/>
              <a:t>Nature Biotechnology, 2011</a:t>
            </a:r>
          </a:p>
        </p:txBody>
      </p:sp>
      <p:sp>
        <p:nvSpPr>
          <p:cNvPr id="6" name="TextBox 5">
            <a:extLst>
              <a:ext uri="{FF2B5EF4-FFF2-40B4-BE49-F238E27FC236}">
                <a16:creationId xmlns:a16="http://schemas.microsoft.com/office/drawing/2014/main" id="{778F675B-16EE-2141-BB2A-F74F37AA2C56}"/>
              </a:ext>
            </a:extLst>
          </p:cNvPr>
          <p:cNvSpPr txBox="1"/>
          <p:nvPr/>
        </p:nvSpPr>
        <p:spPr>
          <a:xfrm>
            <a:off x="4594302" y="1761893"/>
            <a:ext cx="2785058" cy="1200329"/>
          </a:xfrm>
          <a:prstGeom prst="rect">
            <a:avLst/>
          </a:prstGeom>
          <a:noFill/>
        </p:spPr>
        <p:txBody>
          <a:bodyPr wrap="none" rtlCol="0">
            <a:spAutoFit/>
          </a:bodyPr>
          <a:lstStyle/>
          <a:p>
            <a:r>
              <a:rPr lang="en-US" dirty="0"/>
              <a:t>Thousands of routine users.</a:t>
            </a:r>
          </a:p>
          <a:p>
            <a:endParaRPr lang="en-US" dirty="0"/>
          </a:p>
          <a:p>
            <a:r>
              <a:rPr lang="en-US" dirty="0"/>
              <a:t>&gt;15k literature citations</a:t>
            </a:r>
          </a:p>
          <a:p>
            <a:endParaRPr lang="en-US" dirty="0"/>
          </a:p>
        </p:txBody>
      </p:sp>
      <p:pic>
        <p:nvPicPr>
          <p:cNvPr id="8" name="Picture 7">
            <a:extLst>
              <a:ext uri="{FF2B5EF4-FFF2-40B4-BE49-F238E27FC236}">
                <a16:creationId xmlns:a16="http://schemas.microsoft.com/office/drawing/2014/main" id="{D57FFC63-31D9-0D4B-996E-A0344F56D6FF}"/>
              </a:ext>
            </a:extLst>
          </p:cNvPr>
          <p:cNvPicPr>
            <a:picLocks noChangeAspect="1"/>
          </p:cNvPicPr>
          <p:nvPr/>
        </p:nvPicPr>
        <p:blipFill>
          <a:blip r:embed="rId3"/>
          <a:stretch>
            <a:fillRect/>
          </a:stretch>
        </p:blipFill>
        <p:spPr>
          <a:xfrm>
            <a:off x="5246091" y="3963508"/>
            <a:ext cx="2328333" cy="1362075"/>
          </a:xfrm>
          <a:prstGeom prst="rect">
            <a:avLst/>
          </a:prstGeom>
        </p:spPr>
      </p:pic>
      <p:sp>
        <p:nvSpPr>
          <p:cNvPr id="9" name="TextBox 8">
            <a:extLst>
              <a:ext uri="{FF2B5EF4-FFF2-40B4-BE49-F238E27FC236}">
                <a16:creationId xmlns:a16="http://schemas.microsoft.com/office/drawing/2014/main" id="{1D471620-A961-8C47-A90A-C952187B52AF}"/>
              </a:ext>
            </a:extLst>
          </p:cNvPr>
          <p:cNvSpPr txBox="1"/>
          <p:nvPr/>
        </p:nvSpPr>
        <p:spPr>
          <a:xfrm>
            <a:off x="4860729" y="5202837"/>
            <a:ext cx="2913290" cy="369332"/>
          </a:xfrm>
          <a:prstGeom prst="rect">
            <a:avLst/>
          </a:prstGeom>
          <a:noFill/>
        </p:spPr>
        <p:txBody>
          <a:bodyPr wrap="none" rtlCol="0">
            <a:spAutoFit/>
          </a:bodyPr>
          <a:lstStyle/>
          <a:p>
            <a:r>
              <a:rPr lang="en-US" dirty="0">
                <a:solidFill>
                  <a:srgbClr val="3366FF"/>
                </a:solidFill>
              </a:rPr>
              <a:t>http://</a:t>
            </a:r>
            <a:r>
              <a:rPr lang="en-US" dirty="0" err="1">
                <a:solidFill>
                  <a:srgbClr val="3366FF"/>
                </a:solidFill>
              </a:rPr>
              <a:t>trinityrnaseq.github.io</a:t>
            </a:r>
            <a:endParaRPr lang="en-US" dirty="0">
              <a:solidFill>
                <a:srgbClr val="3366FF"/>
              </a:solidFill>
            </a:endParaRPr>
          </a:p>
        </p:txBody>
      </p:sp>
      <p:sp>
        <p:nvSpPr>
          <p:cNvPr id="12" name="TextBox 11">
            <a:extLst>
              <a:ext uri="{FF2B5EF4-FFF2-40B4-BE49-F238E27FC236}">
                <a16:creationId xmlns:a16="http://schemas.microsoft.com/office/drawing/2014/main" id="{FDEA85E6-FDD7-8D4B-93A2-4C54743BE605}"/>
              </a:ext>
            </a:extLst>
          </p:cNvPr>
          <p:cNvSpPr txBox="1"/>
          <p:nvPr/>
        </p:nvSpPr>
        <p:spPr>
          <a:xfrm>
            <a:off x="4627755" y="3013154"/>
            <a:ext cx="3333733" cy="646331"/>
          </a:xfrm>
          <a:prstGeom prst="rect">
            <a:avLst/>
          </a:prstGeom>
          <a:noFill/>
        </p:spPr>
        <p:txBody>
          <a:bodyPr wrap="none" rtlCol="0">
            <a:spAutoFit/>
          </a:bodyPr>
          <a:lstStyle/>
          <a:p>
            <a:r>
              <a:rPr lang="en-US" dirty="0"/>
              <a:t>Freely Available, Well-supported, </a:t>
            </a:r>
          </a:p>
          <a:p>
            <a:r>
              <a:rPr lang="en-US" dirty="0"/>
              <a:t>Open Source Software</a:t>
            </a:r>
          </a:p>
        </p:txBody>
      </p:sp>
    </p:spTree>
    <p:extLst>
      <p:ext uri="{BB962C8B-B14F-4D97-AF65-F5344CB8AC3E}">
        <p14:creationId xmlns:p14="http://schemas.microsoft.com/office/powerpoint/2010/main" val="27511167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5"/>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6"/>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7"/>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2" name="TextBox 11"/>
          <p:cNvSpPr txBox="1"/>
          <p:nvPr/>
        </p:nvSpPr>
        <p:spPr>
          <a:xfrm>
            <a:off x="1407471" y="159167"/>
            <a:ext cx="6926704" cy="954107"/>
          </a:xfrm>
          <a:prstGeom prst="rect">
            <a:avLst/>
          </a:prstGeom>
          <a:noFill/>
        </p:spPr>
        <p:txBody>
          <a:bodyPr wrap="none" rtlCol="0">
            <a:spAutoFit/>
          </a:bodyPr>
          <a:lstStyle/>
          <a:p>
            <a:pPr algn="ctr"/>
            <a:r>
              <a:rPr lang="en-US" sz="3200" dirty="0"/>
              <a:t>Trinity – Today, Many More Components</a:t>
            </a:r>
          </a:p>
          <a:p>
            <a:pPr algn="ctr"/>
            <a:r>
              <a:rPr lang="en-US" sz="2400" dirty="0"/>
              <a:t>(off-the-shelf and into the Trinity ecosystem) </a:t>
            </a:r>
          </a:p>
        </p:txBody>
      </p:sp>
      <p:grpSp>
        <p:nvGrpSpPr>
          <p:cNvPr id="35" name="Group 34">
            <a:extLst>
              <a:ext uri="{FF2B5EF4-FFF2-40B4-BE49-F238E27FC236}">
                <a16:creationId xmlns:a16="http://schemas.microsoft.com/office/drawing/2014/main" id="{1457A262-FB47-4142-B5EC-D24CF47E8E6E}"/>
              </a:ext>
            </a:extLst>
          </p:cNvPr>
          <p:cNvGrpSpPr/>
          <p:nvPr/>
        </p:nvGrpSpPr>
        <p:grpSpPr>
          <a:xfrm>
            <a:off x="94455" y="466659"/>
            <a:ext cx="1296624" cy="2231981"/>
            <a:chOff x="94455" y="466659"/>
            <a:chExt cx="1296624" cy="2231981"/>
          </a:xfrm>
        </p:grpSpPr>
        <p:grpSp>
          <p:nvGrpSpPr>
            <p:cNvPr id="21" name="Group 20">
              <a:extLst>
                <a:ext uri="{FF2B5EF4-FFF2-40B4-BE49-F238E27FC236}">
                  <a16:creationId xmlns:a16="http://schemas.microsoft.com/office/drawing/2014/main" id="{AA1AAE10-EABE-FD40-B18E-91033534C822}"/>
                </a:ext>
              </a:extLst>
            </p:cNvPr>
            <p:cNvGrpSpPr/>
            <p:nvPr/>
          </p:nvGrpSpPr>
          <p:grpSpPr>
            <a:xfrm>
              <a:off x="94455" y="1607363"/>
              <a:ext cx="1208729" cy="1091277"/>
              <a:chOff x="182162" y="271346"/>
              <a:chExt cx="1208729" cy="1091277"/>
            </a:xfrm>
          </p:grpSpPr>
          <p:pic>
            <p:nvPicPr>
              <p:cNvPr id="17" name="Picture 16">
                <a:extLst>
                  <a:ext uri="{FF2B5EF4-FFF2-40B4-BE49-F238E27FC236}">
                    <a16:creationId xmlns:a16="http://schemas.microsoft.com/office/drawing/2014/main" id="{71311A7A-2C2D-7E42-A358-D3C45AD40BC2}"/>
                  </a:ext>
                </a:extLst>
              </p:cNvPr>
              <p:cNvPicPr>
                <a:picLocks noChangeAspect="1"/>
              </p:cNvPicPr>
              <p:nvPr/>
            </p:nvPicPr>
            <p:blipFill>
              <a:blip r:embed="rId8"/>
              <a:stretch>
                <a:fillRect/>
              </a:stretch>
            </p:blipFill>
            <p:spPr>
              <a:xfrm>
                <a:off x="251802" y="271346"/>
                <a:ext cx="1069451" cy="1091277"/>
              </a:xfrm>
              <a:prstGeom prst="rect">
                <a:avLst/>
              </a:prstGeom>
            </p:spPr>
          </p:pic>
          <p:sp>
            <p:nvSpPr>
              <p:cNvPr id="18" name="TextBox 17">
                <a:extLst>
                  <a:ext uri="{FF2B5EF4-FFF2-40B4-BE49-F238E27FC236}">
                    <a16:creationId xmlns:a16="http://schemas.microsoft.com/office/drawing/2014/main" id="{28505A4B-C6F9-D349-954E-338296AFB8B2}"/>
                  </a:ext>
                </a:extLst>
              </p:cNvPr>
              <p:cNvSpPr txBox="1"/>
              <p:nvPr/>
            </p:nvSpPr>
            <p:spPr>
              <a:xfrm>
                <a:off x="182162" y="567049"/>
                <a:ext cx="1208729" cy="584775"/>
              </a:xfrm>
              <a:prstGeom prst="rect">
                <a:avLst/>
              </a:prstGeom>
              <a:noFill/>
            </p:spPr>
            <p:txBody>
              <a:bodyPr wrap="none" rtlCol="0">
                <a:spAutoFit/>
              </a:bodyPr>
              <a:lstStyle/>
              <a:p>
                <a:pPr algn="ctr"/>
                <a:r>
                  <a:rPr lang="en-US" dirty="0"/>
                  <a:t>Jellyfish </a:t>
                </a:r>
              </a:p>
              <a:p>
                <a:pPr algn="ctr"/>
                <a:r>
                  <a:rPr lang="en-US" sz="1400" dirty="0"/>
                  <a:t> </a:t>
                </a:r>
                <a:r>
                  <a:rPr lang="en-US" sz="1400" dirty="0" err="1"/>
                  <a:t>kmer</a:t>
                </a:r>
                <a:r>
                  <a:rPr lang="en-US" sz="1400" dirty="0"/>
                  <a:t> counter</a:t>
                </a:r>
              </a:p>
            </p:txBody>
          </p:sp>
        </p:grpSp>
        <p:sp>
          <p:nvSpPr>
            <p:cNvPr id="27" name="TextBox 26">
              <a:extLst>
                <a:ext uri="{FF2B5EF4-FFF2-40B4-BE49-F238E27FC236}">
                  <a16:creationId xmlns:a16="http://schemas.microsoft.com/office/drawing/2014/main" id="{E300CF91-9E2B-9B46-96AD-31625663684A}"/>
                </a:ext>
              </a:extLst>
            </p:cNvPr>
            <p:cNvSpPr txBox="1"/>
            <p:nvPr/>
          </p:nvSpPr>
          <p:spPr>
            <a:xfrm>
              <a:off x="1052525" y="1551799"/>
              <a:ext cx="338554" cy="461665"/>
            </a:xfrm>
            <a:prstGeom prst="rect">
              <a:avLst/>
            </a:prstGeom>
            <a:noFill/>
          </p:spPr>
          <p:txBody>
            <a:bodyPr wrap="none" rtlCol="0">
              <a:spAutoFit/>
            </a:bodyPr>
            <a:lstStyle/>
            <a:p>
              <a:r>
                <a:rPr lang="en-US" sz="2400" dirty="0"/>
                <a:t>+</a:t>
              </a:r>
            </a:p>
          </p:txBody>
        </p:sp>
        <p:pic>
          <p:nvPicPr>
            <p:cNvPr id="29" name="Picture 28">
              <a:extLst>
                <a:ext uri="{FF2B5EF4-FFF2-40B4-BE49-F238E27FC236}">
                  <a16:creationId xmlns:a16="http://schemas.microsoft.com/office/drawing/2014/main" id="{89E0862B-DBD4-2E4B-81E5-60CD81D15B3C}"/>
                </a:ext>
              </a:extLst>
            </p:cNvPr>
            <p:cNvPicPr>
              <a:picLocks noChangeAspect="1"/>
            </p:cNvPicPr>
            <p:nvPr/>
          </p:nvPicPr>
          <p:blipFill rotWithShape="1">
            <a:blip r:embed="rId9"/>
            <a:srcRect l="29237" t="2686" r="30370" b="38578"/>
            <a:stretch/>
          </p:blipFill>
          <p:spPr>
            <a:xfrm>
              <a:off x="431241" y="695513"/>
              <a:ext cx="579863" cy="835522"/>
            </a:xfrm>
            <a:prstGeom prst="rect">
              <a:avLst/>
            </a:prstGeom>
          </p:spPr>
        </p:pic>
        <p:sp>
          <p:nvSpPr>
            <p:cNvPr id="31" name="TextBox 30">
              <a:extLst>
                <a:ext uri="{FF2B5EF4-FFF2-40B4-BE49-F238E27FC236}">
                  <a16:creationId xmlns:a16="http://schemas.microsoft.com/office/drawing/2014/main" id="{EBCE211A-2D38-9B4F-9081-34786B34ADB1}"/>
                </a:ext>
              </a:extLst>
            </p:cNvPr>
            <p:cNvSpPr txBox="1"/>
            <p:nvPr/>
          </p:nvSpPr>
          <p:spPr>
            <a:xfrm>
              <a:off x="367013" y="466659"/>
              <a:ext cx="750526" cy="261610"/>
            </a:xfrm>
            <a:prstGeom prst="rect">
              <a:avLst/>
            </a:prstGeom>
            <a:noFill/>
          </p:spPr>
          <p:txBody>
            <a:bodyPr wrap="none" rtlCol="0">
              <a:spAutoFit/>
            </a:bodyPr>
            <a:lstStyle/>
            <a:p>
              <a:r>
                <a:rPr lang="en-US" sz="1100" dirty="0"/>
                <a:t>Rob </a:t>
              </a:r>
              <a:r>
                <a:rPr lang="en-US" sz="1100" dirty="0" err="1"/>
                <a:t>Patro</a:t>
              </a:r>
              <a:endParaRPr lang="en-US" sz="1100" dirty="0"/>
            </a:p>
          </p:txBody>
        </p:sp>
      </p:grpSp>
      <p:grpSp>
        <p:nvGrpSpPr>
          <p:cNvPr id="39" name="Group 38">
            <a:extLst>
              <a:ext uri="{FF2B5EF4-FFF2-40B4-BE49-F238E27FC236}">
                <a16:creationId xmlns:a16="http://schemas.microsoft.com/office/drawing/2014/main" id="{6CF923E8-865A-2F41-91E0-BC4C284CB981}"/>
              </a:ext>
            </a:extLst>
          </p:cNvPr>
          <p:cNvGrpSpPr/>
          <p:nvPr/>
        </p:nvGrpSpPr>
        <p:grpSpPr>
          <a:xfrm>
            <a:off x="6653783" y="4831870"/>
            <a:ext cx="2264265" cy="1951072"/>
            <a:chOff x="6653783" y="4831870"/>
            <a:chExt cx="2264265" cy="1951072"/>
          </a:xfrm>
        </p:grpSpPr>
        <p:sp>
          <p:nvSpPr>
            <p:cNvPr id="28" name="TextBox 27">
              <a:extLst>
                <a:ext uri="{FF2B5EF4-FFF2-40B4-BE49-F238E27FC236}">
                  <a16:creationId xmlns:a16="http://schemas.microsoft.com/office/drawing/2014/main" id="{435C64EE-4BBE-F140-869F-B8626B49B419}"/>
                </a:ext>
              </a:extLst>
            </p:cNvPr>
            <p:cNvSpPr txBox="1"/>
            <p:nvPr/>
          </p:nvSpPr>
          <p:spPr>
            <a:xfrm>
              <a:off x="7896506" y="4831870"/>
              <a:ext cx="338554" cy="461665"/>
            </a:xfrm>
            <a:prstGeom prst="rect">
              <a:avLst/>
            </a:prstGeom>
            <a:noFill/>
          </p:spPr>
          <p:txBody>
            <a:bodyPr wrap="none" rtlCol="0">
              <a:spAutoFit/>
            </a:bodyPr>
            <a:lstStyle/>
            <a:p>
              <a:r>
                <a:rPr lang="en-US" sz="2400" dirty="0"/>
                <a:t>+</a:t>
              </a:r>
            </a:p>
          </p:txBody>
        </p:sp>
        <p:grpSp>
          <p:nvGrpSpPr>
            <p:cNvPr id="38" name="Group 37">
              <a:extLst>
                <a:ext uri="{FF2B5EF4-FFF2-40B4-BE49-F238E27FC236}">
                  <a16:creationId xmlns:a16="http://schemas.microsoft.com/office/drawing/2014/main" id="{009C1E2B-0096-0E49-9EBB-C8DD248BAD12}"/>
                </a:ext>
              </a:extLst>
            </p:cNvPr>
            <p:cNvGrpSpPr/>
            <p:nvPr/>
          </p:nvGrpSpPr>
          <p:grpSpPr>
            <a:xfrm>
              <a:off x="6653783" y="5182859"/>
              <a:ext cx="2264265" cy="1600083"/>
              <a:chOff x="6653783" y="5182859"/>
              <a:chExt cx="2264265" cy="1600083"/>
            </a:xfrm>
          </p:grpSpPr>
          <p:pic>
            <p:nvPicPr>
              <p:cNvPr id="24" name="Picture 23">
                <a:extLst>
                  <a:ext uri="{FF2B5EF4-FFF2-40B4-BE49-F238E27FC236}">
                    <a16:creationId xmlns:a16="http://schemas.microsoft.com/office/drawing/2014/main" id="{3A8211BB-7721-C147-8AE7-0F35A4FC0ABB}"/>
                  </a:ext>
                </a:extLst>
              </p:cNvPr>
              <p:cNvPicPr>
                <a:picLocks noChangeAspect="1"/>
              </p:cNvPicPr>
              <p:nvPr/>
            </p:nvPicPr>
            <p:blipFill>
              <a:blip r:embed="rId10"/>
              <a:stretch>
                <a:fillRect/>
              </a:stretch>
            </p:blipFill>
            <p:spPr>
              <a:xfrm>
                <a:off x="7260632" y="5182859"/>
                <a:ext cx="1453279" cy="690756"/>
              </a:xfrm>
              <a:prstGeom prst="rect">
                <a:avLst/>
              </a:prstGeom>
            </p:spPr>
          </p:pic>
          <p:grpSp>
            <p:nvGrpSpPr>
              <p:cNvPr id="37" name="Group 36">
                <a:extLst>
                  <a:ext uri="{FF2B5EF4-FFF2-40B4-BE49-F238E27FC236}">
                    <a16:creationId xmlns:a16="http://schemas.microsoft.com/office/drawing/2014/main" id="{67263D25-E422-1448-A9DD-72831FBD8A7E}"/>
                  </a:ext>
                </a:extLst>
              </p:cNvPr>
              <p:cNvGrpSpPr/>
              <p:nvPr/>
            </p:nvGrpSpPr>
            <p:grpSpPr>
              <a:xfrm>
                <a:off x="6653783" y="5716240"/>
                <a:ext cx="2264265" cy="1066702"/>
                <a:chOff x="6653783" y="5716240"/>
                <a:chExt cx="2264265" cy="1066702"/>
              </a:xfrm>
            </p:grpSpPr>
            <p:sp>
              <p:nvSpPr>
                <p:cNvPr id="25" name="TextBox 24">
                  <a:extLst>
                    <a:ext uri="{FF2B5EF4-FFF2-40B4-BE49-F238E27FC236}">
                      <a16:creationId xmlns:a16="http://schemas.microsoft.com/office/drawing/2014/main" id="{D6E4400D-8AC5-6A40-8FF1-5A85FE9BDFA1}"/>
                    </a:ext>
                  </a:extLst>
                </p:cNvPr>
                <p:cNvSpPr txBox="1"/>
                <p:nvPr/>
              </p:nvSpPr>
              <p:spPr>
                <a:xfrm>
                  <a:off x="7134438" y="5849636"/>
                  <a:ext cx="1783610" cy="769441"/>
                </a:xfrm>
                <a:prstGeom prst="rect">
                  <a:avLst/>
                </a:prstGeom>
                <a:noFill/>
              </p:spPr>
              <p:txBody>
                <a:bodyPr wrap="square" rtlCol="0">
                  <a:spAutoFit/>
                </a:bodyPr>
                <a:lstStyle/>
                <a:p>
                  <a:pPr algn="ctr"/>
                  <a:r>
                    <a:rPr lang="en-US" sz="1100" dirty="0"/>
                    <a:t>Salmon expression quantification</a:t>
                  </a:r>
                </a:p>
                <a:p>
                  <a:pPr algn="ctr"/>
                  <a:r>
                    <a:rPr lang="en-US" sz="1100" dirty="0"/>
                    <a:t>(eliminate assembly artifacts)</a:t>
                  </a:r>
                </a:p>
              </p:txBody>
            </p:sp>
            <p:pic>
              <p:nvPicPr>
                <p:cNvPr id="30" name="Picture 29">
                  <a:extLst>
                    <a:ext uri="{FF2B5EF4-FFF2-40B4-BE49-F238E27FC236}">
                      <a16:creationId xmlns:a16="http://schemas.microsoft.com/office/drawing/2014/main" id="{0B5378B3-BB14-BC44-B0E6-C6D7E0B3EB66}"/>
                    </a:ext>
                  </a:extLst>
                </p:cNvPr>
                <p:cNvPicPr>
                  <a:picLocks noChangeAspect="1"/>
                </p:cNvPicPr>
                <p:nvPr/>
              </p:nvPicPr>
              <p:blipFill rotWithShape="1">
                <a:blip r:embed="rId9"/>
                <a:srcRect l="29237" t="2686" r="30370" b="38578"/>
                <a:stretch/>
              </p:blipFill>
              <p:spPr>
                <a:xfrm>
                  <a:off x="6761417" y="5947420"/>
                  <a:ext cx="579863" cy="835522"/>
                </a:xfrm>
                <a:prstGeom prst="rect">
                  <a:avLst/>
                </a:prstGeom>
              </p:spPr>
            </p:pic>
            <p:sp>
              <p:nvSpPr>
                <p:cNvPr id="32" name="TextBox 31">
                  <a:extLst>
                    <a:ext uri="{FF2B5EF4-FFF2-40B4-BE49-F238E27FC236}">
                      <a16:creationId xmlns:a16="http://schemas.microsoft.com/office/drawing/2014/main" id="{F43EA907-45FB-B541-9BE8-B2DDE80DBEE7}"/>
                    </a:ext>
                  </a:extLst>
                </p:cNvPr>
                <p:cNvSpPr txBox="1"/>
                <p:nvPr/>
              </p:nvSpPr>
              <p:spPr>
                <a:xfrm>
                  <a:off x="6653783" y="5716240"/>
                  <a:ext cx="750526" cy="261610"/>
                </a:xfrm>
                <a:prstGeom prst="rect">
                  <a:avLst/>
                </a:prstGeom>
                <a:noFill/>
              </p:spPr>
              <p:txBody>
                <a:bodyPr wrap="none" rtlCol="0">
                  <a:spAutoFit/>
                </a:bodyPr>
                <a:lstStyle/>
                <a:p>
                  <a:r>
                    <a:rPr lang="en-US" sz="1100" dirty="0"/>
                    <a:t>Rob </a:t>
                  </a:r>
                  <a:r>
                    <a:rPr lang="en-US" sz="1100" dirty="0" err="1"/>
                    <a:t>Patro</a:t>
                  </a:r>
                  <a:endParaRPr lang="en-US" sz="1100" dirty="0"/>
                </a:p>
              </p:txBody>
            </p:sp>
          </p:grpSp>
        </p:grpSp>
      </p:grpSp>
      <p:grpSp>
        <p:nvGrpSpPr>
          <p:cNvPr id="36" name="Group 35">
            <a:extLst>
              <a:ext uri="{FF2B5EF4-FFF2-40B4-BE49-F238E27FC236}">
                <a16:creationId xmlns:a16="http://schemas.microsoft.com/office/drawing/2014/main" id="{9340617C-7CDD-8346-99EC-9395E36EFC72}"/>
              </a:ext>
            </a:extLst>
          </p:cNvPr>
          <p:cNvGrpSpPr/>
          <p:nvPr/>
        </p:nvGrpSpPr>
        <p:grpSpPr>
          <a:xfrm>
            <a:off x="2575292" y="4831869"/>
            <a:ext cx="2690716" cy="1929956"/>
            <a:chOff x="2575292" y="4831869"/>
            <a:chExt cx="2690716" cy="1929956"/>
          </a:xfrm>
        </p:grpSpPr>
        <p:pic>
          <p:nvPicPr>
            <p:cNvPr id="22" name="Picture 21">
              <a:extLst>
                <a:ext uri="{FF2B5EF4-FFF2-40B4-BE49-F238E27FC236}">
                  <a16:creationId xmlns:a16="http://schemas.microsoft.com/office/drawing/2014/main" id="{8EA748A7-29F7-4B4B-9520-A2F88E77AE0E}"/>
                </a:ext>
              </a:extLst>
            </p:cNvPr>
            <p:cNvPicPr>
              <a:picLocks noChangeAspect="1"/>
            </p:cNvPicPr>
            <p:nvPr/>
          </p:nvPicPr>
          <p:blipFill>
            <a:blip r:embed="rId11"/>
            <a:stretch>
              <a:fillRect/>
            </a:stretch>
          </p:blipFill>
          <p:spPr>
            <a:xfrm>
              <a:off x="3603137" y="5104802"/>
              <a:ext cx="1485845" cy="642753"/>
            </a:xfrm>
            <a:prstGeom prst="rect">
              <a:avLst/>
            </a:prstGeom>
          </p:spPr>
        </p:pic>
        <p:sp>
          <p:nvSpPr>
            <p:cNvPr id="23" name="TextBox 22">
              <a:extLst>
                <a:ext uri="{FF2B5EF4-FFF2-40B4-BE49-F238E27FC236}">
                  <a16:creationId xmlns:a16="http://schemas.microsoft.com/office/drawing/2014/main" id="{34DCE062-8BDB-264B-9F2B-FEC908DDD127}"/>
                </a:ext>
              </a:extLst>
            </p:cNvPr>
            <p:cNvSpPr txBox="1"/>
            <p:nvPr/>
          </p:nvSpPr>
          <p:spPr>
            <a:xfrm>
              <a:off x="3701129" y="5611600"/>
              <a:ext cx="1564879" cy="600164"/>
            </a:xfrm>
            <a:prstGeom prst="rect">
              <a:avLst/>
            </a:prstGeom>
            <a:noFill/>
          </p:spPr>
          <p:txBody>
            <a:bodyPr wrap="square" rtlCol="0">
              <a:spAutoFit/>
            </a:bodyPr>
            <a:lstStyle/>
            <a:p>
              <a:pPr algn="ctr"/>
              <a:r>
                <a:rPr lang="en-US" sz="1100" dirty="0"/>
                <a:t>(Capture paired-end links between inchworm contigs)</a:t>
              </a:r>
            </a:p>
          </p:txBody>
        </p:sp>
        <p:sp>
          <p:nvSpPr>
            <p:cNvPr id="26" name="TextBox 25">
              <a:extLst>
                <a:ext uri="{FF2B5EF4-FFF2-40B4-BE49-F238E27FC236}">
                  <a16:creationId xmlns:a16="http://schemas.microsoft.com/office/drawing/2014/main" id="{B3CD5467-0C12-214D-9CCD-C4711ECF65EE}"/>
                </a:ext>
              </a:extLst>
            </p:cNvPr>
            <p:cNvSpPr txBox="1"/>
            <p:nvPr/>
          </p:nvSpPr>
          <p:spPr>
            <a:xfrm>
              <a:off x="4122288" y="4831869"/>
              <a:ext cx="338554" cy="461665"/>
            </a:xfrm>
            <a:prstGeom prst="rect">
              <a:avLst/>
            </a:prstGeom>
            <a:noFill/>
          </p:spPr>
          <p:txBody>
            <a:bodyPr wrap="none" rtlCol="0">
              <a:spAutoFit/>
            </a:bodyPr>
            <a:lstStyle/>
            <a:p>
              <a:r>
                <a:rPr lang="en-US" sz="2400" dirty="0"/>
                <a:t>+</a:t>
              </a:r>
            </a:p>
          </p:txBody>
        </p:sp>
        <p:pic>
          <p:nvPicPr>
            <p:cNvPr id="33" name="Picture 32">
              <a:extLst>
                <a:ext uri="{FF2B5EF4-FFF2-40B4-BE49-F238E27FC236}">
                  <a16:creationId xmlns:a16="http://schemas.microsoft.com/office/drawing/2014/main" id="{37F8D084-B994-7C42-A822-6F76240C53B5}"/>
                </a:ext>
              </a:extLst>
            </p:cNvPr>
            <p:cNvPicPr>
              <a:picLocks noChangeAspect="1"/>
            </p:cNvPicPr>
            <p:nvPr/>
          </p:nvPicPr>
          <p:blipFill rotWithShape="1">
            <a:blip r:embed="rId12"/>
            <a:srcRect l="16652" r="12308" b="13651"/>
            <a:stretch/>
          </p:blipFill>
          <p:spPr>
            <a:xfrm>
              <a:off x="2742829" y="5925852"/>
              <a:ext cx="635991" cy="835973"/>
            </a:xfrm>
            <a:prstGeom prst="rect">
              <a:avLst/>
            </a:prstGeom>
          </p:spPr>
        </p:pic>
        <p:sp>
          <p:nvSpPr>
            <p:cNvPr id="34" name="TextBox 33">
              <a:extLst>
                <a:ext uri="{FF2B5EF4-FFF2-40B4-BE49-F238E27FC236}">
                  <a16:creationId xmlns:a16="http://schemas.microsoft.com/office/drawing/2014/main" id="{A9C3C5D3-C692-7F40-A6F2-709691C16552}"/>
                </a:ext>
              </a:extLst>
            </p:cNvPr>
            <p:cNvSpPr txBox="1"/>
            <p:nvPr/>
          </p:nvSpPr>
          <p:spPr>
            <a:xfrm>
              <a:off x="2575292" y="5679658"/>
              <a:ext cx="1027845" cy="261610"/>
            </a:xfrm>
            <a:prstGeom prst="rect">
              <a:avLst/>
            </a:prstGeom>
            <a:noFill/>
          </p:spPr>
          <p:txBody>
            <a:bodyPr wrap="none" rtlCol="0">
              <a:spAutoFit/>
            </a:bodyPr>
            <a:lstStyle/>
            <a:p>
              <a:r>
                <a:rPr lang="en-US" sz="1100" dirty="0"/>
                <a:t>Ben Langmead</a:t>
              </a:r>
            </a:p>
          </p:txBody>
        </p:sp>
      </p:grpSp>
    </p:spTree>
    <p:custDataLst>
      <p:tags r:id="rId1"/>
    </p:custDataLst>
    <p:extLst>
      <p:ext uri="{BB962C8B-B14F-4D97-AF65-F5344CB8AC3E}">
        <p14:creationId xmlns:p14="http://schemas.microsoft.com/office/powerpoint/2010/main" val="200381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10210" y="2094946"/>
            <a:ext cx="7600007" cy="461665"/>
          </a:xfrm>
          <a:prstGeom prst="rect">
            <a:avLst/>
          </a:prstGeom>
          <a:noFill/>
        </p:spPr>
        <p:txBody>
          <a:bodyPr wrap="none" rtlCol="0">
            <a:spAutoFit/>
          </a:bodyPr>
          <a:lstStyle/>
          <a:p>
            <a:r>
              <a:rPr lang="en-US" sz="2400" b="1" dirty="0"/>
              <a:t>Transcriptome Assembly is Just the End of the Beginning</a:t>
            </a:r>
            <a:r>
              <a:rPr lang="is-IS" sz="2400" b="1" dirty="0"/>
              <a:t>…</a:t>
            </a:r>
            <a:endParaRPr lang="en-US" sz="2400" b="1" dirty="0"/>
          </a:p>
        </p:txBody>
      </p:sp>
    </p:spTree>
    <p:extLst>
      <p:ext uri="{BB962C8B-B14F-4D97-AF65-F5344CB8AC3E}">
        <p14:creationId xmlns:p14="http://schemas.microsoft.com/office/powerpoint/2010/main" val="5470930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3" name="TextBox 22"/>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348469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2578427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6326278" y="2927805"/>
            <a:ext cx="1133179" cy="32923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10" name="TextBox 9"/>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28478588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Could sub-sample the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51D74C2C-19A1-B644-A40E-8F435E4A23EE}"/>
              </a:ext>
            </a:extLst>
          </p:cNvPr>
          <p:cNvGrpSpPr/>
          <p:nvPr/>
        </p:nvGrpSpPr>
        <p:grpSpPr>
          <a:xfrm>
            <a:off x="3759444" y="2484711"/>
            <a:ext cx="3600701" cy="3107656"/>
            <a:chOff x="3759444" y="2484711"/>
            <a:chExt cx="3600701"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395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39556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95220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Could sub-sample the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51D74C2C-19A1-B644-A40E-8F435E4A23EE}"/>
              </a:ext>
            </a:extLst>
          </p:cNvPr>
          <p:cNvGrpSpPr/>
          <p:nvPr/>
        </p:nvGrpSpPr>
        <p:grpSpPr>
          <a:xfrm>
            <a:off x="3759444" y="2484711"/>
            <a:ext cx="3600701" cy="3107656"/>
            <a:chOff x="3759444" y="2484711"/>
            <a:chExt cx="3600701"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395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39556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quot;No&quot; Symbol 2">
            <a:extLst>
              <a:ext uri="{FF2B5EF4-FFF2-40B4-BE49-F238E27FC236}">
                <a16:creationId xmlns:a16="http://schemas.microsoft.com/office/drawing/2014/main" id="{E237DF06-8CA1-4C45-8F24-98C4546FBA35}"/>
              </a:ext>
            </a:extLst>
          </p:cNvPr>
          <p:cNvSpPr/>
          <p:nvPr/>
        </p:nvSpPr>
        <p:spPr>
          <a:xfrm>
            <a:off x="1675727" y="922208"/>
            <a:ext cx="5626524" cy="5626524"/>
          </a:xfrm>
          <a:prstGeom prst="noSmoking">
            <a:avLst/>
          </a:prstGeom>
          <a:solidFill>
            <a:srgbClr val="FF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38543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In </a:t>
            </a:r>
            <a:r>
              <a:rPr lang="en-US" i="1" dirty="0" err="1"/>
              <a:t>silico</a:t>
            </a:r>
            <a:r>
              <a:rPr lang="en-US" i="1" dirty="0"/>
              <a:t> </a:t>
            </a:r>
            <a:r>
              <a:rPr lang="en-US" dirty="0"/>
              <a:t>normalization of reads</a:t>
            </a:r>
          </a:p>
        </p:txBody>
      </p:sp>
      <p:cxnSp>
        <p:nvCxnSpPr>
          <p:cNvPr id="5" name="Straight Connector 4"/>
          <p:cNvCxnSpPr/>
          <p:nvPr/>
        </p:nvCxnSpPr>
        <p:spPr>
          <a:xfrm>
            <a:off x="1748920" y="2608625"/>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748920" y="3751716"/>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748920" y="503407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869603" y="23857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084238" y="2386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07041" y="2386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540243" y="23880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54878" y="23891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969514" y="23902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193432" y="2400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389501" y="24017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77897" y="2489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92533" y="2490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215336" y="2490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448538" y="24912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63173" y="24923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877808" y="24934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1727" y="25038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297796" y="25049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768614" y="2303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983250" y="2304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06053" y="2304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439255" y="23055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53890" y="23066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868525" y="2307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092444" y="23181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288513" y="231927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890419" y="220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105054" y="22034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327858" y="22034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561059" y="22045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775695" y="22056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990330" y="22067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214249" y="22171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410318" y="22182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898256" y="19969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112891" y="19980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335695" y="19980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568896" y="19991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83531" y="200028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998167" y="20013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222085" y="201178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418154" y="20128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06551" y="210020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021186" y="21013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243989" y="21013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477191" y="21024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691826" y="21035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06462" y="21046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130380" y="21150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326449" y="21161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97267" y="1914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11903" y="19156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234706" y="19156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467908" y="19167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682543" y="19178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897178" y="19189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121097" y="19293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317166" y="19304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919072" y="18134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133708" y="18145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356511" y="18145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89713" y="18157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804348" y="18168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018983" y="18179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242902" y="18283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438971" y="18294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890419" y="35207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105054" y="35218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327858" y="35218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561059" y="35229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775695" y="3524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990330" y="3525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214249" y="3535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410318" y="353664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798714" y="36239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13349" y="36250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236153" y="36250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469354" y="36261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683990" y="36272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898625" y="36283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22543" y="36387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318613" y="36398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789431" y="34382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004066" y="34393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226870" y="34393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460071" y="34404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674706" y="34415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889342" y="3442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113260" y="3453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309329" y="3454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911236" y="3337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125871" y="3338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348675" y="3338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581876" y="3339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796511" y="33405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011147" y="33416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235065" y="33520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431134" y="33531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855532" y="4916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292971" y="491780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740808" y="49200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955443" y="49211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179362" y="49315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801391" y="2232580"/>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499630" y="3417436"/>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725949" y="4734971"/>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891943" y="17133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2106578" y="17145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2329382" y="17145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562583" y="17156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777219" y="17167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991854" y="17178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3215773" y="17282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411842" y="17293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899780" y="15080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114415" y="15091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337219" y="15091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570420" y="15102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785055" y="15113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999691" y="15124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3223609" y="15228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419678" y="152396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808075" y="161127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2022710" y="161238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245513" y="161238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478715" y="16134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693350" y="161459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907986" y="16157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3131904" y="162609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3327973" y="16272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798791" y="14255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013427" y="14266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236230" y="14266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469432" y="14277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684067" y="1428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898702" y="14300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122621" y="1440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8690" y="1441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920596" y="13245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2135232" y="13256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358035" y="13256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591237" y="13267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805872" y="1327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020507" y="13289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3244426" y="1339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440495" y="13404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095619" y="2202324"/>
            <a:ext cx="3609665" cy="3107656"/>
            <a:chOff x="3759444" y="2484711"/>
            <a:chExt cx="3609665"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91393" y="38288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906028"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6128832"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6362033" y="38310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6576669" y="3832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791304" y="3833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7015223" y="3843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7211292" y="384479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5599688" y="39321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5814323"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6037127"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6270328" y="39343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6484964" y="39354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6699599" y="3936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6923517" y="39469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7119587" y="3948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5590405" y="37464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5805040"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6027844"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6261045" y="37486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6475680" y="37497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6690316" y="37508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6914234" y="3761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7110303" y="37623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656506" y="52248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52259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6541782" y="52281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52292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6980336" y="52396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A4CA93F4-2F19-7845-8B1D-CDC3B55B9E9F}"/>
              </a:ext>
            </a:extLst>
          </p:cNvPr>
          <p:cNvGrpSpPr/>
          <p:nvPr/>
        </p:nvGrpSpPr>
        <p:grpSpPr>
          <a:xfrm>
            <a:off x="1852733" y="5512583"/>
            <a:ext cx="7219075" cy="1333385"/>
            <a:chOff x="1936957" y="5620871"/>
            <a:chExt cx="7219075" cy="1333385"/>
          </a:xfrm>
        </p:grpSpPr>
        <p:sp>
          <p:nvSpPr>
            <p:cNvPr id="4" name="TextBox 3">
              <a:extLst>
                <a:ext uri="{FF2B5EF4-FFF2-40B4-BE49-F238E27FC236}">
                  <a16:creationId xmlns:a16="http://schemas.microsoft.com/office/drawing/2014/main" id="{BB753DC7-F52B-BA4E-9AD2-55117DC4C5A7}"/>
                </a:ext>
              </a:extLst>
            </p:cNvPr>
            <p:cNvSpPr txBox="1"/>
            <p:nvPr/>
          </p:nvSpPr>
          <p:spPr>
            <a:xfrm>
              <a:off x="2304171" y="6133628"/>
              <a:ext cx="1803507" cy="400110"/>
            </a:xfrm>
            <a:prstGeom prst="rect">
              <a:avLst/>
            </a:prstGeom>
            <a:noFill/>
          </p:spPr>
          <p:txBody>
            <a:bodyPr wrap="none" rtlCol="0">
              <a:spAutoFit/>
            </a:bodyPr>
            <a:lstStyle/>
            <a:p>
              <a:r>
                <a:rPr lang="en-US" sz="2000" dirty="0"/>
                <a:t>P(select read) =</a:t>
              </a:r>
            </a:p>
          </p:txBody>
        </p:sp>
        <p:sp>
          <p:nvSpPr>
            <p:cNvPr id="8" name="TextBox 7">
              <a:extLst>
                <a:ext uri="{FF2B5EF4-FFF2-40B4-BE49-F238E27FC236}">
                  <a16:creationId xmlns:a16="http://schemas.microsoft.com/office/drawing/2014/main" id="{F9405945-410A-FE49-BE3A-DBAC22DB92DB}"/>
                </a:ext>
              </a:extLst>
            </p:cNvPr>
            <p:cNvSpPr txBox="1"/>
            <p:nvPr/>
          </p:nvSpPr>
          <p:spPr>
            <a:xfrm>
              <a:off x="4592390" y="6042785"/>
              <a:ext cx="1809213" cy="307777"/>
            </a:xfrm>
            <a:prstGeom prst="rect">
              <a:avLst/>
            </a:prstGeom>
            <a:noFill/>
          </p:spPr>
          <p:txBody>
            <a:bodyPr wrap="none" rtlCol="0">
              <a:spAutoFit/>
            </a:bodyPr>
            <a:lstStyle/>
            <a:p>
              <a:r>
                <a:rPr lang="en-US" sz="1400" dirty="0" err="1"/>
                <a:t>target_coverage</a:t>
              </a:r>
              <a:r>
                <a:rPr lang="en-US" sz="1400" dirty="0"/>
                <a:t>(read)</a:t>
              </a:r>
            </a:p>
          </p:txBody>
        </p:sp>
        <p:cxnSp>
          <p:nvCxnSpPr>
            <p:cNvPr id="108" name="Straight Connector 107">
              <a:extLst>
                <a:ext uri="{FF2B5EF4-FFF2-40B4-BE49-F238E27FC236}">
                  <a16:creationId xmlns:a16="http://schemas.microsoft.com/office/drawing/2014/main" id="{56344E73-4A7E-A944-AD7E-294649402772}"/>
                </a:ext>
              </a:extLst>
            </p:cNvPr>
            <p:cNvCxnSpPr>
              <a:cxnSpLocks/>
            </p:cNvCxnSpPr>
            <p:nvPr/>
          </p:nvCxnSpPr>
          <p:spPr>
            <a:xfrm>
              <a:off x="4690601" y="6345023"/>
              <a:ext cx="160020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828E17C9-7FD7-C64E-8492-838B929A7C9D}"/>
                </a:ext>
              </a:extLst>
            </p:cNvPr>
            <p:cNvSpPr txBox="1"/>
            <p:nvPr/>
          </p:nvSpPr>
          <p:spPr>
            <a:xfrm>
              <a:off x="4569679" y="6335071"/>
              <a:ext cx="2047740" cy="307777"/>
            </a:xfrm>
            <a:prstGeom prst="rect">
              <a:avLst/>
            </a:prstGeom>
            <a:noFill/>
          </p:spPr>
          <p:txBody>
            <a:bodyPr wrap="none" rtlCol="0">
              <a:spAutoFit/>
            </a:bodyPr>
            <a:lstStyle/>
            <a:p>
              <a:r>
                <a:rPr lang="en-US" sz="1400" dirty="0" err="1"/>
                <a:t>observed_coverage</a:t>
              </a:r>
              <a:r>
                <a:rPr lang="en-US" sz="1400" dirty="0"/>
                <a:t>(read)</a:t>
              </a:r>
            </a:p>
          </p:txBody>
        </p:sp>
        <p:sp>
          <p:nvSpPr>
            <p:cNvPr id="114" name="TextBox 113">
              <a:extLst>
                <a:ext uri="{FF2B5EF4-FFF2-40B4-BE49-F238E27FC236}">
                  <a16:creationId xmlns:a16="http://schemas.microsoft.com/office/drawing/2014/main" id="{C9AB90A3-6E1E-7F48-AECC-CA154F3E22B2}"/>
                </a:ext>
              </a:extLst>
            </p:cNvPr>
            <p:cNvSpPr txBox="1"/>
            <p:nvPr/>
          </p:nvSpPr>
          <p:spPr>
            <a:xfrm>
              <a:off x="2620991" y="5726721"/>
              <a:ext cx="4077142" cy="369332"/>
            </a:xfrm>
            <a:prstGeom prst="rect">
              <a:avLst/>
            </a:prstGeom>
            <a:noFill/>
          </p:spPr>
          <p:txBody>
            <a:bodyPr wrap="none" rtlCol="0">
              <a:spAutoFit/>
            </a:bodyPr>
            <a:lstStyle/>
            <a:p>
              <a:r>
                <a:rPr lang="en-US" dirty="0">
                  <a:solidFill>
                    <a:srgbClr val="7030A0"/>
                  </a:solidFill>
                </a:rPr>
                <a:t>Select reads according to the probability: </a:t>
              </a:r>
            </a:p>
          </p:txBody>
        </p:sp>
        <p:sp>
          <p:nvSpPr>
            <p:cNvPr id="115" name="TextBox 114">
              <a:extLst>
                <a:ext uri="{FF2B5EF4-FFF2-40B4-BE49-F238E27FC236}">
                  <a16:creationId xmlns:a16="http://schemas.microsoft.com/office/drawing/2014/main" id="{CC116BAB-BEB5-564F-8E01-33F0B5711A0E}"/>
                </a:ext>
              </a:extLst>
            </p:cNvPr>
            <p:cNvSpPr txBox="1"/>
            <p:nvPr/>
          </p:nvSpPr>
          <p:spPr>
            <a:xfrm>
              <a:off x="4005162" y="6133628"/>
              <a:ext cx="676788" cy="400110"/>
            </a:xfrm>
            <a:prstGeom prst="rect">
              <a:avLst/>
            </a:prstGeom>
            <a:noFill/>
          </p:spPr>
          <p:txBody>
            <a:bodyPr wrap="none" rtlCol="0">
              <a:spAutoFit/>
            </a:bodyPr>
            <a:lstStyle/>
            <a:p>
              <a:r>
                <a:rPr lang="en-US" sz="2000" dirty="0"/>
                <a:t>Min(</a:t>
              </a:r>
            </a:p>
          </p:txBody>
        </p:sp>
        <p:sp>
          <p:nvSpPr>
            <p:cNvPr id="116" name="TextBox 115">
              <a:extLst>
                <a:ext uri="{FF2B5EF4-FFF2-40B4-BE49-F238E27FC236}">
                  <a16:creationId xmlns:a16="http://schemas.microsoft.com/office/drawing/2014/main" id="{8B4D6993-30EE-C946-B471-B902E8AA2786}"/>
                </a:ext>
              </a:extLst>
            </p:cNvPr>
            <p:cNvSpPr txBox="1"/>
            <p:nvPr/>
          </p:nvSpPr>
          <p:spPr>
            <a:xfrm>
              <a:off x="6519401" y="6130133"/>
              <a:ext cx="514885" cy="400110"/>
            </a:xfrm>
            <a:prstGeom prst="rect">
              <a:avLst/>
            </a:prstGeom>
            <a:noFill/>
          </p:spPr>
          <p:txBody>
            <a:bodyPr wrap="none" rtlCol="0">
              <a:spAutoFit/>
            </a:bodyPr>
            <a:lstStyle/>
            <a:p>
              <a:r>
                <a:rPr lang="en-US" sz="2000" dirty="0"/>
                <a:t>, 1)</a:t>
              </a:r>
            </a:p>
          </p:txBody>
        </p:sp>
        <p:sp>
          <p:nvSpPr>
            <p:cNvPr id="120" name="Rectangle 119">
              <a:extLst>
                <a:ext uri="{FF2B5EF4-FFF2-40B4-BE49-F238E27FC236}">
                  <a16:creationId xmlns:a16="http://schemas.microsoft.com/office/drawing/2014/main" id="{B7163B8E-79E5-6A47-8D64-17C6EB792BD0}"/>
                </a:ext>
              </a:extLst>
            </p:cNvPr>
            <p:cNvSpPr/>
            <p:nvPr/>
          </p:nvSpPr>
          <p:spPr>
            <a:xfrm>
              <a:off x="1936957" y="5620871"/>
              <a:ext cx="5660631" cy="10488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8B1D669A-93B0-FA44-9F96-14DBDB77EDFD}"/>
                </a:ext>
              </a:extLst>
            </p:cNvPr>
            <p:cNvSpPr txBox="1"/>
            <p:nvPr/>
          </p:nvSpPr>
          <p:spPr>
            <a:xfrm>
              <a:off x="6649448" y="6677257"/>
              <a:ext cx="2506584" cy="276999"/>
            </a:xfrm>
            <a:prstGeom prst="rect">
              <a:avLst/>
            </a:prstGeom>
            <a:noFill/>
          </p:spPr>
          <p:txBody>
            <a:bodyPr wrap="none" rtlCol="0">
              <a:spAutoFit/>
            </a:bodyPr>
            <a:lstStyle/>
            <a:p>
              <a:r>
                <a:rPr lang="en-US" sz="1200" dirty="0"/>
                <a:t>Inspired by C. Titus Brown’s </a:t>
              </a:r>
              <a:r>
                <a:rPr lang="en-US" sz="1200" dirty="0" err="1"/>
                <a:t>Diginorm</a:t>
              </a:r>
              <a:endParaRPr lang="en-US" sz="1200" dirty="0"/>
            </a:p>
          </p:txBody>
        </p:sp>
      </p:grpSp>
    </p:spTree>
    <p:custDataLst>
      <p:tags r:id="rId1"/>
    </p:custDataLst>
    <p:extLst>
      <p:ext uri="{BB962C8B-B14F-4D97-AF65-F5344CB8AC3E}">
        <p14:creationId xmlns:p14="http://schemas.microsoft.com/office/powerpoint/2010/main" val="114081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Impact of Normalization on </a:t>
            </a:r>
            <a:r>
              <a:rPr lang="en-US" sz="3200" i="1" dirty="0"/>
              <a:t>De novo </a:t>
            </a:r>
            <a:r>
              <a:rPr lang="en-US" sz="3200" dirty="0"/>
              <a:t>Full-length Transcript Reconstruction</a:t>
            </a:r>
          </a:p>
        </p:txBody>
      </p:sp>
      <p:pic>
        <p:nvPicPr>
          <p:cNvPr id="4" name="Picture 3" descr="Screen Shot 2015-05-03 at 9.37.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7759700" cy="3810000"/>
          </a:xfrm>
          <a:prstGeom prst="rect">
            <a:avLst/>
          </a:prstGeom>
        </p:spPr>
      </p:pic>
      <p:sp>
        <p:nvSpPr>
          <p:cNvPr id="5" name="TextBox 4"/>
          <p:cNvSpPr txBox="1"/>
          <p:nvPr/>
        </p:nvSpPr>
        <p:spPr>
          <a:xfrm>
            <a:off x="7254000" y="6459508"/>
            <a:ext cx="1736022" cy="369332"/>
          </a:xfrm>
          <a:prstGeom prst="rect">
            <a:avLst/>
          </a:prstGeom>
          <a:noFill/>
        </p:spPr>
        <p:txBody>
          <a:bodyPr wrap="none" rtlCol="0">
            <a:spAutoFit/>
          </a:bodyPr>
          <a:lstStyle/>
          <a:p>
            <a:r>
              <a:rPr lang="en-US" dirty="0"/>
              <a:t>Haas et al., 2013</a:t>
            </a:r>
          </a:p>
        </p:txBody>
      </p:sp>
      <p:sp>
        <p:nvSpPr>
          <p:cNvPr id="6" name="TextBox 5"/>
          <p:cNvSpPr txBox="1"/>
          <p:nvPr/>
        </p:nvSpPr>
        <p:spPr>
          <a:xfrm>
            <a:off x="457200" y="5334000"/>
            <a:ext cx="8135560" cy="369332"/>
          </a:xfrm>
          <a:prstGeom prst="rect">
            <a:avLst/>
          </a:prstGeom>
          <a:noFill/>
        </p:spPr>
        <p:txBody>
          <a:bodyPr wrap="none" rtlCol="0">
            <a:spAutoFit/>
          </a:bodyPr>
          <a:lstStyle/>
          <a:p>
            <a:r>
              <a:rPr lang="en-US" dirty="0"/>
              <a:t>Largely retain full-length reconstruction, but use less RAM and assemble much faster.</a:t>
            </a:r>
          </a:p>
        </p:txBody>
      </p:sp>
      <p:pic>
        <p:nvPicPr>
          <p:cNvPr id="7" name="Picture 6">
            <a:extLst>
              <a:ext uri="{FF2B5EF4-FFF2-40B4-BE49-F238E27FC236}">
                <a16:creationId xmlns:a16="http://schemas.microsoft.com/office/drawing/2014/main" id="{38D3D9A0-D1E2-0E4B-AD1C-1572C6679471}"/>
              </a:ext>
            </a:extLst>
          </p:cNvPr>
          <p:cNvPicPr>
            <a:picLocks noChangeAspect="1"/>
          </p:cNvPicPr>
          <p:nvPr/>
        </p:nvPicPr>
        <p:blipFill>
          <a:blip r:embed="rId3"/>
          <a:stretch>
            <a:fillRect/>
          </a:stretch>
        </p:blipFill>
        <p:spPr>
          <a:xfrm>
            <a:off x="7072702" y="1845316"/>
            <a:ext cx="647700" cy="740228"/>
          </a:xfrm>
          <a:prstGeom prst="rect">
            <a:avLst/>
          </a:prstGeom>
        </p:spPr>
      </p:pic>
      <p:pic>
        <p:nvPicPr>
          <p:cNvPr id="8" name="Picture 7">
            <a:extLst>
              <a:ext uri="{FF2B5EF4-FFF2-40B4-BE49-F238E27FC236}">
                <a16:creationId xmlns:a16="http://schemas.microsoft.com/office/drawing/2014/main" id="{628AF7C2-F964-E94E-A14C-402ABF2C0C48}"/>
              </a:ext>
            </a:extLst>
          </p:cNvPr>
          <p:cNvPicPr>
            <a:picLocks noChangeAspect="1"/>
          </p:cNvPicPr>
          <p:nvPr/>
        </p:nvPicPr>
        <p:blipFill>
          <a:blip r:embed="rId4"/>
          <a:stretch>
            <a:fillRect/>
          </a:stretch>
        </p:blipFill>
        <p:spPr>
          <a:xfrm>
            <a:off x="2853398" y="1971239"/>
            <a:ext cx="610479" cy="488383"/>
          </a:xfrm>
          <a:prstGeom prst="rect">
            <a:avLst/>
          </a:prstGeom>
        </p:spPr>
      </p:pic>
      <p:sp>
        <p:nvSpPr>
          <p:cNvPr id="3" name="TextBox 2">
            <a:extLst>
              <a:ext uri="{FF2B5EF4-FFF2-40B4-BE49-F238E27FC236}">
                <a16:creationId xmlns:a16="http://schemas.microsoft.com/office/drawing/2014/main" id="{143D6611-5371-DDE8-B599-5305EAF315A7}"/>
              </a:ext>
            </a:extLst>
          </p:cNvPr>
          <p:cNvSpPr txBox="1"/>
          <p:nvPr/>
        </p:nvSpPr>
        <p:spPr>
          <a:xfrm>
            <a:off x="457200" y="5781239"/>
            <a:ext cx="6684779" cy="369332"/>
          </a:xfrm>
          <a:prstGeom prst="rect">
            <a:avLst/>
          </a:prstGeom>
          <a:noFill/>
        </p:spPr>
        <p:txBody>
          <a:bodyPr wrap="none" rtlCol="0">
            <a:spAutoFit/>
          </a:bodyPr>
          <a:lstStyle/>
          <a:p>
            <a:r>
              <a:rPr lang="en-US" dirty="0"/>
              <a:t>Can go from &gt;1 billion reads down to &lt; 100 M reads used in assembly.</a:t>
            </a:r>
          </a:p>
        </p:txBody>
      </p:sp>
    </p:spTree>
    <p:extLst>
      <p:ext uri="{BB962C8B-B14F-4D97-AF65-F5344CB8AC3E}">
        <p14:creationId xmlns:p14="http://schemas.microsoft.com/office/powerpoint/2010/main" val="25419600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767465" y="364918"/>
            <a:ext cx="7675050" cy="461665"/>
          </a:xfrm>
          <a:prstGeom prst="rect">
            <a:avLst/>
          </a:prstGeom>
          <a:noFill/>
        </p:spPr>
        <p:txBody>
          <a:bodyPr wrap="none" rtlCol="0">
            <a:spAutoFit/>
          </a:bodyPr>
          <a:lstStyle/>
          <a:p>
            <a:r>
              <a:rPr lang="en-US" sz="2400" b="1" dirty="0"/>
              <a:t>The product of Trinity:  a </a:t>
            </a:r>
            <a:r>
              <a:rPr lang="en-US" sz="2400" b="1" dirty="0" err="1"/>
              <a:t>Fasta</a:t>
            </a:r>
            <a:r>
              <a:rPr lang="en-US" sz="2400" b="1" dirty="0"/>
              <a:t> file of assembled transcripts</a:t>
            </a:r>
          </a:p>
        </p:txBody>
      </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a:solidFill>
                  <a:srgbClr val="660066"/>
                </a:solidFill>
              </a:rPr>
              <a:t>Bowtie &amp; RSEM</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278952" y="2904289"/>
            <a:ext cx="3366987"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D1842269-F0C5-6E43-AF0E-758F20137BC6}"/>
              </a:ext>
            </a:extLst>
          </p:cNvPr>
          <p:cNvSpPr/>
          <p:nvPr/>
        </p:nvSpPr>
        <p:spPr>
          <a:xfrm>
            <a:off x="410966" y="3226085"/>
            <a:ext cx="5352836" cy="3554859"/>
          </a:xfrm>
          <a:custGeom>
            <a:avLst/>
            <a:gdLst>
              <a:gd name="connsiteX0" fmla="*/ 3595955 w 5352836"/>
              <a:gd name="connsiteY0" fmla="*/ 20549 h 3554859"/>
              <a:gd name="connsiteX1" fmla="*/ 0 w 5352836"/>
              <a:gd name="connsiteY1" fmla="*/ 0 h 3554859"/>
              <a:gd name="connsiteX2" fmla="*/ 20549 w 5352836"/>
              <a:gd name="connsiteY2" fmla="*/ 3452117 h 3554859"/>
              <a:gd name="connsiteX3" fmla="*/ 5352836 w 5352836"/>
              <a:gd name="connsiteY3" fmla="*/ 3554859 h 3554859"/>
              <a:gd name="connsiteX4" fmla="*/ 4931596 w 5352836"/>
              <a:gd name="connsiteY4" fmla="*/ 945223 h 3554859"/>
              <a:gd name="connsiteX5" fmla="*/ 3554859 w 5352836"/>
              <a:gd name="connsiteY5" fmla="*/ 904126 h 3554859"/>
              <a:gd name="connsiteX6" fmla="*/ 3595955 w 5352836"/>
              <a:gd name="connsiteY6" fmla="*/ 20549 h 355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836" h="3554859">
                <a:moveTo>
                  <a:pt x="3595955" y="20549"/>
                </a:moveTo>
                <a:lnTo>
                  <a:pt x="0" y="0"/>
                </a:lnTo>
                <a:lnTo>
                  <a:pt x="20549" y="3452117"/>
                </a:lnTo>
                <a:lnTo>
                  <a:pt x="5352836" y="3554859"/>
                </a:lnTo>
                <a:lnTo>
                  <a:pt x="4931596" y="945223"/>
                </a:lnTo>
                <a:lnTo>
                  <a:pt x="3554859" y="904126"/>
                </a:lnTo>
                <a:lnTo>
                  <a:pt x="3595955" y="20549"/>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1ABD5C48-1B02-6544-A52E-14C7FA262F4C}"/>
              </a:ext>
            </a:extLst>
          </p:cNvPr>
          <p:cNvSpPr/>
          <p:nvPr/>
        </p:nvSpPr>
        <p:spPr>
          <a:xfrm>
            <a:off x="5465851" y="4102433"/>
            <a:ext cx="1993606" cy="202439"/>
          </a:xfrm>
          <a:custGeom>
            <a:avLst/>
            <a:gdLst>
              <a:gd name="connsiteX0" fmla="*/ 3595955 w 5352836"/>
              <a:gd name="connsiteY0" fmla="*/ 20549 h 3554859"/>
              <a:gd name="connsiteX1" fmla="*/ 0 w 5352836"/>
              <a:gd name="connsiteY1" fmla="*/ 0 h 3554859"/>
              <a:gd name="connsiteX2" fmla="*/ 20549 w 5352836"/>
              <a:gd name="connsiteY2" fmla="*/ 3452117 h 3554859"/>
              <a:gd name="connsiteX3" fmla="*/ 5352836 w 5352836"/>
              <a:gd name="connsiteY3" fmla="*/ 3554859 h 3554859"/>
              <a:gd name="connsiteX4" fmla="*/ 4931596 w 5352836"/>
              <a:gd name="connsiteY4" fmla="*/ 945223 h 3554859"/>
              <a:gd name="connsiteX5" fmla="*/ 3554859 w 5352836"/>
              <a:gd name="connsiteY5" fmla="*/ 904126 h 3554859"/>
              <a:gd name="connsiteX6" fmla="*/ 3595955 w 5352836"/>
              <a:gd name="connsiteY6" fmla="*/ 20549 h 355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836" h="3554859">
                <a:moveTo>
                  <a:pt x="3595955" y="20549"/>
                </a:moveTo>
                <a:lnTo>
                  <a:pt x="0" y="0"/>
                </a:lnTo>
                <a:lnTo>
                  <a:pt x="20549" y="3452117"/>
                </a:lnTo>
                <a:lnTo>
                  <a:pt x="5352836" y="3554859"/>
                </a:lnTo>
                <a:lnTo>
                  <a:pt x="4931596" y="945223"/>
                </a:lnTo>
                <a:lnTo>
                  <a:pt x="3554859" y="904126"/>
                </a:lnTo>
                <a:lnTo>
                  <a:pt x="3595955" y="20549"/>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Screen Shot 2012-10-21 at 8.10.40 PM.png">
            <a:extLst>
              <a:ext uri="{FF2B5EF4-FFF2-40B4-BE49-F238E27FC236}">
                <a16:creationId xmlns:a16="http://schemas.microsoft.com/office/drawing/2014/main" id="{D205F282-A1D0-8F43-9F05-BA88D0A2B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131" y="4103330"/>
            <a:ext cx="2312787" cy="2408020"/>
          </a:xfrm>
          <a:prstGeom prst="rect">
            <a:avLst/>
          </a:prstGeom>
        </p:spPr>
      </p:pic>
    </p:spTree>
    <p:extLst>
      <p:ext uri="{BB962C8B-B14F-4D97-AF65-F5344CB8AC3E}">
        <p14:creationId xmlns:p14="http://schemas.microsoft.com/office/powerpoint/2010/main" val="34282193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grpSp>
        <p:nvGrpSpPr>
          <p:cNvPr id="7" name="Group 6"/>
          <p:cNvGrpSpPr/>
          <p:nvPr/>
        </p:nvGrpSpPr>
        <p:grpSpPr>
          <a:xfrm>
            <a:off x="4348534" y="3427288"/>
            <a:ext cx="4795466" cy="3604894"/>
            <a:chOff x="4348534" y="3427288"/>
            <a:chExt cx="4795466" cy="3604894"/>
          </a:xfrm>
        </p:grpSpPr>
        <p:pic>
          <p:nvPicPr>
            <p:cNvPr id="3" name="Picture 2"/>
            <p:cNvPicPr>
              <a:picLocks noChangeAspect="1"/>
            </p:cNvPicPr>
            <p:nvPr/>
          </p:nvPicPr>
          <p:blipFill>
            <a:blip r:embed="rId4"/>
            <a:stretch>
              <a:fillRect/>
            </a:stretch>
          </p:blipFill>
          <p:spPr>
            <a:xfrm>
              <a:off x="4348534" y="4152146"/>
              <a:ext cx="4795466" cy="2880036"/>
            </a:xfrm>
            <a:prstGeom prst="rect">
              <a:avLst/>
            </a:prstGeom>
          </p:spPr>
        </p:pic>
        <p:sp>
          <p:nvSpPr>
            <p:cNvPr id="5" name="TextBox 4"/>
            <p:cNvSpPr txBox="1"/>
            <p:nvPr/>
          </p:nvSpPr>
          <p:spPr>
            <a:xfrm>
              <a:off x="6046229" y="3427288"/>
              <a:ext cx="2855018" cy="369332"/>
            </a:xfrm>
            <a:prstGeom prst="rect">
              <a:avLst/>
            </a:prstGeom>
            <a:noFill/>
          </p:spPr>
          <p:txBody>
            <a:bodyPr wrap="none" rtlCol="0">
              <a:spAutoFit/>
            </a:bodyPr>
            <a:lstStyle/>
            <a:p>
              <a:r>
                <a:rPr lang="en-US" b="1" dirty="0"/>
                <a:t>Can visualize using Bandage</a:t>
              </a:r>
            </a:p>
          </p:txBody>
        </p:sp>
        <p:sp>
          <p:nvSpPr>
            <p:cNvPr id="6" name="TextBox 5"/>
            <p:cNvSpPr txBox="1"/>
            <p:nvPr/>
          </p:nvSpPr>
          <p:spPr>
            <a:xfrm>
              <a:off x="6243432" y="3810468"/>
              <a:ext cx="2313454" cy="276999"/>
            </a:xfrm>
            <a:prstGeom prst="rect">
              <a:avLst/>
            </a:prstGeom>
            <a:noFill/>
          </p:spPr>
          <p:txBody>
            <a:bodyPr wrap="none" rtlCol="0">
              <a:spAutoFit/>
            </a:bodyPr>
            <a:lstStyle/>
            <a:p>
              <a:r>
                <a:rPr lang="en-US" sz="1200" dirty="0">
                  <a:hlinkClick r:id="rId5"/>
                </a:rPr>
                <a:t>https://</a:t>
              </a:r>
              <a:r>
                <a:rPr lang="en-US" sz="1200" dirty="0" err="1">
                  <a:hlinkClick r:id="rId5"/>
                </a:rPr>
                <a:t>rrwick.github.io</a:t>
              </a:r>
              <a:r>
                <a:rPr lang="en-US" sz="1200" dirty="0">
                  <a:hlinkClick r:id="rId5"/>
                </a:rPr>
                <a:t>/Bandage/</a:t>
              </a:r>
              <a:endParaRPr lang="en-US" sz="1200" dirty="0"/>
            </a:p>
          </p:txBody>
        </p:sp>
      </p:grpSp>
    </p:spTree>
    <p:custDataLst>
      <p:tags r:id="rId1"/>
    </p:custDataLst>
    <p:extLst>
      <p:ext uri="{BB962C8B-B14F-4D97-AF65-F5344CB8AC3E}">
        <p14:creationId xmlns:p14="http://schemas.microsoft.com/office/powerpoint/2010/main" val="382980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4. Transcriptome Quality Assessment</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5905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103849" y="2904289"/>
            <a:ext cx="1493378"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alphaModFix amt="76000"/>
          </a:blip>
          <a:stretch>
            <a:fillRect/>
          </a:stretch>
        </p:blipFill>
        <p:spPr>
          <a:xfrm rot="19724985">
            <a:off x="3632487" y="2607511"/>
            <a:ext cx="2339441" cy="1598618"/>
          </a:xfrm>
          <a:prstGeom prst="rect">
            <a:avLst/>
          </a:prstGeom>
        </p:spPr>
      </p:pic>
      <p:sp>
        <p:nvSpPr>
          <p:cNvPr id="10" name="TextBox 9"/>
          <p:cNvSpPr txBox="1"/>
          <p:nvPr/>
        </p:nvSpPr>
        <p:spPr>
          <a:xfrm>
            <a:off x="663837" y="268518"/>
            <a:ext cx="8250977" cy="523220"/>
          </a:xfrm>
          <a:prstGeom prst="rect">
            <a:avLst/>
          </a:prstGeom>
          <a:noFill/>
        </p:spPr>
        <p:txBody>
          <a:bodyPr wrap="none" rtlCol="0">
            <a:spAutoFit/>
          </a:bodyPr>
          <a:lstStyle/>
          <a:p>
            <a:r>
              <a:rPr lang="en-US" sz="2800" b="1" dirty="0"/>
              <a:t>Evaluating the quality of your </a:t>
            </a:r>
            <a:r>
              <a:rPr lang="en-US" sz="2800" b="1" u="sng" dirty="0" err="1"/>
              <a:t>transcriptome</a:t>
            </a:r>
            <a:r>
              <a:rPr lang="en-US" sz="2800" b="1" dirty="0"/>
              <a:t> assembly</a:t>
            </a:r>
          </a:p>
        </p:txBody>
      </p:sp>
    </p:spTree>
    <p:extLst>
      <p:ext uri="{BB962C8B-B14F-4D97-AF65-F5344CB8AC3E}">
        <p14:creationId xmlns:p14="http://schemas.microsoft.com/office/powerpoint/2010/main" val="3261176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17.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90" y="687902"/>
            <a:ext cx="7877675" cy="5667465"/>
          </a:xfrm>
          <a:prstGeom prst="rect">
            <a:avLst/>
          </a:prstGeom>
        </p:spPr>
      </p:pic>
      <p:sp>
        <p:nvSpPr>
          <p:cNvPr id="5" name="TextBox 4"/>
          <p:cNvSpPr txBox="1"/>
          <p:nvPr/>
        </p:nvSpPr>
        <p:spPr>
          <a:xfrm>
            <a:off x="264496" y="26175"/>
            <a:ext cx="8879504" cy="461665"/>
          </a:xfrm>
          <a:prstGeom prst="rect">
            <a:avLst/>
          </a:prstGeom>
          <a:noFill/>
        </p:spPr>
        <p:txBody>
          <a:bodyPr wrap="none" rtlCol="0">
            <a:spAutoFit/>
          </a:bodyPr>
          <a:lstStyle/>
          <a:p>
            <a:r>
              <a:rPr lang="en-US" sz="2400" b="1" dirty="0"/>
              <a:t>De novo </a:t>
            </a:r>
            <a:r>
              <a:rPr lang="en-US" sz="2400" b="1" dirty="0" err="1"/>
              <a:t>Transcriptome</a:t>
            </a:r>
            <a:r>
              <a:rPr lang="en-US" sz="2400" b="1" dirty="0"/>
              <a:t> Assembly is Prone to Certain Types of Errors </a:t>
            </a:r>
          </a:p>
        </p:txBody>
      </p:sp>
      <p:sp>
        <p:nvSpPr>
          <p:cNvPr id="6" name="TextBox 5"/>
          <p:cNvSpPr txBox="1"/>
          <p:nvPr/>
        </p:nvSpPr>
        <p:spPr>
          <a:xfrm>
            <a:off x="4853616" y="6400722"/>
            <a:ext cx="4157057" cy="369332"/>
          </a:xfrm>
          <a:prstGeom prst="rect">
            <a:avLst/>
          </a:prstGeom>
          <a:noFill/>
        </p:spPr>
        <p:txBody>
          <a:bodyPr wrap="none" rtlCol="0">
            <a:spAutoFit/>
          </a:bodyPr>
          <a:lstStyle/>
          <a:p>
            <a:r>
              <a:rPr lang="en-US" dirty="0"/>
              <a:t>Smith-Unna et al. Genome Research, 2016</a:t>
            </a:r>
          </a:p>
        </p:txBody>
      </p:sp>
    </p:spTree>
    <p:extLst>
      <p:ext uri="{BB962C8B-B14F-4D97-AF65-F5344CB8AC3E}">
        <p14:creationId xmlns:p14="http://schemas.microsoft.com/office/powerpoint/2010/main" val="2809944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5713" y="478916"/>
            <a:ext cx="4674401" cy="369332"/>
          </a:xfrm>
          <a:prstGeom prst="rect">
            <a:avLst/>
          </a:prstGeom>
          <a:noFill/>
        </p:spPr>
        <p:txBody>
          <a:bodyPr wrap="none" rtlCol="0">
            <a:spAutoFit/>
          </a:bodyPr>
          <a:lstStyle/>
          <a:p>
            <a:r>
              <a:rPr lang="en-US" dirty="0"/>
              <a:t>%  </a:t>
            </a:r>
            <a:r>
              <a:rPr lang="en-US" dirty="0" err="1"/>
              <a:t>samtools</a:t>
            </a:r>
            <a:r>
              <a:rPr lang="en-US" dirty="0"/>
              <a:t> </a:t>
            </a:r>
            <a:r>
              <a:rPr lang="en-US" dirty="0" err="1"/>
              <a:t>tview</a:t>
            </a:r>
            <a:r>
              <a:rPr lang="en-US" dirty="0"/>
              <a:t>  </a:t>
            </a:r>
            <a:r>
              <a:rPr lang="en-US" dirty="0" err="1"/>
              <a:t>alignments.bam</a:t>
            </a:r>
            <a:r>
              <a:rPr lang="en-US" dirty="0"/>
              <a:t>  </a:t>
            </a:r>
            <a:r>
              <a:rPr lang="en-US" dirty="0" err="1"/>
              <a:t>target.fasta</a:t>
            </a:r>
            <a:endParaRPr lang="en-US" dirty="0"/>
          </a:p>
        </p:txBody>
      </p:sp>
      <p:sp>
        <p:nvSpPr>
          <p:cNvPr id="3" name="TextBox 2"/>
          <p:cNvSpPr txBox="1"/>
          <p:nvPr/>
        </p:nvSpPr>
        <p:spPr>
          <a:xfrm>
            <a:off x="614834" y="0"/>
            <a:ext cx="8216161" cy="461665"/>
          </a:xfrm>
          <a:prstGeom prst="rect">
            <a:avLst/>
          </a:prstGeom>
          <a:noFill/>
        </p:spPr>
        <p:txBody>
          <a:bodyPr wrap="none" rtlCol="0">
            <a:spAutoFit/>
          </a:bodyPr>
          <a:lstStyle/>
          <a:p>
            <a:r>
              <a:rPr lang="en-US" sz="2400" b="1" dirty="0"/>
              <a:t>Assembled transcript </a:t>
            </a:r>
            <a:r>
              <a:rPr lang="en-US" sz="2400" b="1" dirty="0" err="1"/>
              <a:t>contig</a:t>
            </a:r>
            <a:r>
              <a:rPr lang="en-US" sz="2400" b="1" dirty="0"/>
              <a:t> is only as good as its read support.</a:t>
            </a:r>
          </a:p>
        </p:txBody>
      </p:sp>
      <p:pic>
        <p:nvPicPr>
          <p:cNvPr id="2" name="Picture 1">
            <a:extLst>
              <a:ext uri="{FF2B5EF4-FFF2-40B4-BE49-F238E27FC236}">
                <a16:creationId xmlns:a16="http://schemas.microsoft.com/office/drawing/2014/main" id="{624A77BC-97DA-FFE3-0518-939E4EE05A01}"/>
              </a:ext>
            </a:extLst>
          </p:cNvPr>
          <p:cNvPicPr>
            <a:picLocks noChangeAspect="1"/>
          </p:cNvPicPr>
          <p:nvPr/>
        </p:nvPicPr>
        <p:blipFill>
          <a:blip r:embed="rId2"/>
          <a:stretch>
            <a:fillRect/>
          </a:stretch>
        </p:blipFill>
        <p:spPr>
          <a:xfrm>
            <a:off x="218209" y="1047796"/>
            <a:ext cx="8707582" cy="5488086"/>
          </a:xfrm>
          <a:prstGeom prst="rect">
            <a:avLst/>
          </a:prstGeom>
        </p:spPr>
      </p:pic>
    </p:spTree>
    <p:extLst>
      <p:ext uri="{BB962C8B-B14F-4D97-AF65-F5344CB8AC3E}">
        <p14:creationId xmlns:p14="http://schemas.microsoft.com/office/powerpoint/2010/main" val="25582263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a:t>IGV</a:t>
            </a:r>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8922053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0110"/>
            <a:ext cx="9144000" cy="6234176"/>
          </a:xfrm>
          <a:prstGeom prst="rect">
            <a:avLst/>
          </a:prstGeom>
        </p:spPr>
      </p:pic>
      <p:sp>
        <p:nvSpPr>
          <p:cNvPr id="2" name="TextBox 1"/>
          <p:cNvSpPr txBox="1"/>
          <p:nvPr/>
        </p:nvSpPr>
        <p:spPr>
          <a:xfrm>
            <a:off x="1486420" y="30676"/>
            <a:ext cx="6297367" cy="461665"/>
          </a:xfrm>
          <a:prstGeom prst="rect">
            <a:avLst/>
          </a:prstGeom>
          <a:noFill/>
        </p:spPr>
        <p:txBody>
          <a:bodyPr wrap="none" rtlCol="0">
            <a:spAutoFit/>
          </a:bodyPr>
          <a:lstStyle/>
          <a:p>
            <a:r>
              <a:rPr lang="en-US" sz="2400" b="1" dirty="0"/>
              <a:t>Can Examine Transcript Read Support Using IGV</a:t>
            </a:r>
          </a:p>
        </p:txBody>
      </p:sp>
    </p:spTree>
    <p:extLst>
      <p:ext uri="{BB962C8B-B14F-4D97-AF65-F5344CB8AC3E}">
        <p14:creationId xmlns:p14="http://schemas.microsoft.com/office/powerpoint/2010/main" val="15148507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a:t>Can align Trinity transcripts to genome scaffolds to examine intron/exon structures</a:t>
            </a:r>
          </a:p>
        </p:txBody>
      </p:sp>
      <p:sp>
        <p:nvSpPr>
          <p:cNvPr id="7" name="TextBox 6"/>
          <p:cNvSpPr txBox="1"/>
          <p:nvPr/>
        </p:nvSpPr>
        <p:spPr>
          <a:xfrm>
            <a:off x="2045390" y="384428"/>
            <a:ext cx="5342892" cy="369332"/>
          </a:xfrm>
          <a:prstGeom prst="rect">
            <a:avLst/>
          </a:prstGeom>
          <a:noFill/>
        </p:spPr>
        <p:txBody>
          <a:bodyPr wrap="none" rtlCol="0">
            <a:spAutoFit/>
          </a:bodyPr>
          <a:lstStyle/>
          <a:p>
            <a:r>
              <a:rPr lang="en-US" dirty="0"/>
              <a:t>(Trinity transcripts aligned to the genome using GMAP)</a:t>
            </a:r>
          </a:p>
        </p:txBody>
      </p:sp>
      <p:pic>
        <p:nvPicPr>
          <p:cNvPr id="3" name="Picture 2" descr="Screen Shot 2013-10-22 at 3.1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9239322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614" y="207083"/>
            <a:ext cx="8250977" cy="523220"/>
          </a:xfrm>
          <a:prstGeom prst="rect">
            <a:avLst/>
          </a:prstGeom>
          <a:noFill/>
        </p:spPr>
        <p:txBody>
          <a:bodyPr wrap="none" rtlCol="0">
            <a:spAutoFit/>
          </a:bodyPr>
          <a:lstStyle/>
          <a:p>
            <a:r>
              <a:rPr lang="en-US" sz="2800" b="1" dirty="0"/>
              <a:t>Evaluating the quality of your </a:t>
            </a:r>
            <a:r>
              <a:rPr lang="en-US" sz="2800" b="1" dirty="0" err="1"/>
              <a:t>transcriptome</a:t>
            </a:r>
            <a:r>
              <a:rPr lang="en-US" sz="2800" b="1" dirty="0"/>
              <a:t> assembly</a:t>
            </a:r>
          </a:p>
        </p:txBody>
      </p:sp>
      <p:sp>
        <p:nvSpPr>
          <p:cNvPr id="6" name="TextBox 5"/>
          <p:cNvSpPr txBox="1"/>
          <p:nvPr/>
        </p:nvSpPr>
        <p:spPr>
          <a:xfrm>
            <a:off x="1880687" y="763834"/>
            <a:ext cx="5764832" cy="461665"/>
          </a:xfrm>
          <a:prstGeom prst="rect">
            <a:avLst/>
          </a:prstGeom>
          <a:noFill/>
        </p:spPr>
        <p:txBody>
          <a:bodyPr wrap="none" rtlCol="0">
            <a:spAutoFit/>
          </a:bodyPr>
          <a:lstStyle/>
          <a:p>
            <a:r>
              <a:rPr lang="en-US" sz="2400" b="1" i="1" dirty="0"/>
              <a:t>Full-length Transcript Detection via BLASTX</a:t>
            </a:r>
          </a:p>
        </p:txBody>
      </p:sp>
      <p:sp>
        <p:nvSpPr>
          <p:cNvPr id="7" name="Rectangle 6"/>
          <p:cNvSpPr/>
          <p:nvPr/>
        </p:nvSpPr>
        <p:spPr>
          <a:xfrm>
            <a:off x="3420206" y="1587332"/>
            <a:ext cx="2828525" cy="1154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319189" y="1445955"/>
            <a:ext cx="382023" cy="369332"/>
          </a:xfrm>
          <a:prstGeom prst="rect">
            <a:avLst/>
          </a:prstGeom>
          <a:noFill/>
        </p:spPr>
        <p:txBody>
          <a:bodyPr wrap="none" rtlCol="0">
            <a:spAutoFit/>
          </a:bodyPr>
          <a:lstStyle/>
          <a:p>
            <a:r>
              <a:rPr lang="en-US" dirty="0"/>
              <a:t>M</a:t>
            </a:r>
          </a:p>
        </p:txBody>
      </p:sp>
      <p:sp>
        <p:nvSpPr>
          <p:cNvPr id="9" name="TextBox 8"/>
          <p:cNvSpPr txBox="1"/>
          <p:nvPr/>
        </p:nvSpPr>
        <p:spPr>
          <a:xfrm>
            <a:off x="6012329" y="1489246"/>
            <a:ext cx="299631" cy="369332"/>
          </a:xfrm>
          <a:prstGeom prst="rect">
            <a:avLst/>
          </a:prstGeom>
          <a:noFill/>
        </p:spPr>
        <p:txBody>
          <a:bodyPr wrap="none" rtlCol="0">
            <a:spAutoFit/>
          </a:bodyPr>
          <a:lstStyle/>
          <a:p>
            <a:r>
              <a:rPr lang="en-US" dirty="0"/>
              <a:t>*</a:t>
            </a:r>
          </a:p>
        </p:txBody>
      </p:sp>
      <p:sp>
        <p:nvSpPr>
          <p:cNvPr id="10" name="TextBox 9"/>
          <p:cNvSpPr txBox="1"/>
          <p:nvPr/>
        </p:nvSpPr>
        <p:spPr>
          <a:xfrm>
            <a:off x="6311960" y="1417095"/>
            <a:ext cx="2625839" cy="338554"/>
          </a:xfrm>
          <a:prstGeom prst="rect">
            <a:avLst/>
          </a:prstGeom>
          <a:noFill/>
        </p:spPr>
        <p:txBody>
          <a:bodyPr wrap="none" rtlCol="0">
            <a:spAutoFit/>
          </a:bodyPr>
          <a:lstStyle/>
          <a:p>
            <a:r>
              <a:rPr lang="en-US" sz="1600" b="1" dirty="0"/>
              <a:t>Known protein (SWISSPROT)</a:t>
            </a:r>
          </a:p>
        </p:txBody>
      </p:sp>
      <p:sp>
        <p:nvSpPr>
          <p:cNvPr id="12" name="Freeform 11"/>
          <p:cNvSpPr/>
          <p:nvPr/>
        </p:nvSpPr>
        <p:spPr>
          <a:xfrm>
            <a:off x="2799662" y="1845656"/>
            <a:ext cx="3174875" cy="174621"/>
          </a:xfrm>
          <a:custGeom>
            <a:avLst/>
            <a:gdLst>
              <a:gd name="connsiteX0" fmla="*/ 0 w 3174875"/>
              <a:gd name="connsiteY0" fmla="*/ 73573 h 174621"/>
              <a:gd name="connsiteX1" fmla="*/ 432938 w 3174875"/>
              <a:gd name="connsiteY1" fmla="*/ 1421 h 174621"/>
              <a:gd name="connsiteX2" fmla="*/ 1024619 w 3174875"/>
              <a:gd name="connsiteY2" fmla="*/ 131294 h 174621"/>
              <a:gd name="connsiteX3" fmla="*/ 1558575 w 3174875"/>
              <a:gd name="connsiteY3" fmla="*/ 30282 h 174621"/>
              <a:gd name="connsiteX4" fmla="*/ 2222413 w 3174875"/>
              <a:gd name="connsiteY4" fmla="*/ 174585 h 174621"/>
              <a:gd name="connsiteX5" fmla="*/ 2713075 w 3174875"/>
              <a:gd name="connsiteY5" fmla="*/ 44712 h 174621"/>
              <a:gd name="connsiteX6" fmla="*/ 3174875 w 3174875"/>
              <a:gd name="connsiteY6" fmla="*/ 88003 h 1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875" h="174621">
                <a:moveTo>
                  <a:pt x="0" y="73573"/>
                </a:moveTo>
                <a:cubicBezTo>
                  <a:pt x="131084" y="32687"/>
                  <a:pt x="262168" y="-8199"/>
                  <a:pt x="432938" y="1421"/>
                </a:cubicBezTo>
                <a:cubicBezTo>
                  <a:pt x="603708" y="11041"/>
                  <a:pt x="837013" y="126484"/>
                  <a:pt x="1024619" y="131294"/>
                </a:cubicBezTo>
                <a:cubicBezTo>
                  <a:pt x="1212225" y="136104"/>
                  <a:pt x="1358943" y="23067"/>
                  <a:pt x="1558575" y="30282"/>
                </a:cubicBezTo>
                <a:cubicBezTo>
                  <a:pt x="1758207" y="37497"/>
                  <a:pt x="2029996" y="172180"/>
                  <a:pt x="2222413" y="174585"/>
                </a:cubicBezTo>
                <a:cubicBezTo>
                  <a:pt x="2414830" y="176990"/>
                  <a:pt x="2554331" y="59142"/>
                  <a:pt x="2713075" y="44712"/>
                </a:cubicBezTo>
                <a:lnTo>
                  <a:pt x="3174875" y="88003"/>
                </a:lnTo>
              </a:path>
            </a:pathLst>
          </a:cu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2"/>
            <a:endCxn id="8" idx="2"/>
          </p:cNvCxnSpPr>
          <p:nvPr/>
        </p:nvCxnSpPr>
        <p:spPr>
          <a:xfrm>
            <a:off x="3510201" y="18152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67926" y="1743135"/>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52593" y="17374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33855" y="17455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15117" y="171033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96379" y="17040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77641" y="17121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87765" y="17057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869027" y="17283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289" y="17364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31551" y="17300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27244" y="172374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00416" y="17093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81678" y="17174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8509" y="171108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1323" y="1731848"/>
            <a:ext cx="1791025" cy="369332"/>
          </a:xfrm>
          <a:prstGeom prst="rect">
            <a:avLst/>
          </a:prstGeom>
          <a:noFill/>
        </p:spPr>
        <p:txBody>
          <a:bodyPr wrap="none" rtlCol="0">
            <a:spAutoFit/>
          </a:bodyPr>
          <a:lstStyle/>
          <a:p>
            <a:r>
              <a:rPr lang="en-US" b="1" dirty="0"/>
              <a:t>Trinity transcript</a:t>
            </a:r>
          </a:p>
        </p:txBody>
      </p:sp>
      <p:grpSp>
        <p:nvGrpSpPr>
          <p:cNvPr id="36" name="Group 35"/>
          <p:cNvGrpSpPr/>
          <p:nvPr/>
        </p:nvGrpSpPr>
        <p:grpSpPr>
          <a:xfrm>
            <a:off x="86587" y="2525299"/>
            <a:ext cx="8851212" cy="4261684"/>
            <a:chOff x="86587" y="2525299"/>
            <a:chExt cx="8851212" cy="4261684"/>
          </a:xfrm>
        </p:grpSpPr>
        <p:grpSp>
          <p:nvGrpSpPr>
            <p:cNvPr id="34" name="Group 33"/>
            <p:cNvGrpSpPr/>
            <p:nvPr/>
          </p:nvGrpSpPr>
          <p:grpSpPr>
            <a:xfrm>
              <a:off x="2111587" y="2525299"/>
              <a:ext cx="6826212" cy="4214251"/>
              <a:chOff x="2111587" y="2525299"/>
              <a:chExt cx="6826212" cy="4214251"/>
            </a:xfrm>
          </p:grpSpPr>
          <p:pic>
            <p:nvPicPr>
              <p:cNvPr id="4" name="Picture 3"/>
              <p:cNvPicPr>
                <a:picLocks noChangeAspect="1"/>
              </p:cNvPicPr>
              <p:nvPr/>
            </p:nvPicPr>
            <p:blipFill>
              <a:blip r:embed="rId4"/>
              <a:stretch>
                <a:fillRect/>
              </a:stretch>
            </p:blipFill>
            <p:spPr>
              <a:xfrm>
                <a:off x="2111587" y="2525299"/>
                <a:ext cx="5161763" cy="4029585"/>
              </a:xfrm>
              <a:prstGeom prst="rect">
                <a:avLst/>
              </a:prstGeom>
            </p:spPr>
          </p:pic>
          <p:sp>
            <p:nvSpPr>
              <p:cNvPr id="33" name="TextBox 32"/>
              <p:cNvSpPr txBox="1"/>
              <p:nvPr/>
            </p:nvSpPr>
            <p:spPr>
              <a:xfrm>
                <a:off x="6083457" y="6370218"/>
                <a:ext cx="2854342" cy="369332"/>
              </a:xfrm>
              <a:prstGeom prst="rect">
                <a:avLst/>
              </a:prstGeom>
              <a:noFill/>
            </p:spPr>
            <p:txBody>
              <a:bodyPr wrap="none" rtlCol="0">
                <a:spAutoFit/>
              </a:bodyPr>
              <a:lstStyle/>
              <a:p>
                <a:r>
                  <a:rPr lang="en-US" dirty="0"/>
                  <a:t>Haas et al. Nat. </a:t>
                </a:r>
                <a:r>
                  <a:rPr lang="en-US" dirty="0" err="1"/>
                  <a:t>Protoc</a:t>
                </a:r>
                <a:r>
                  <a:rPr lang="en-US" dirty="0"/>
                  <a:t>. 2013</a:t>
                </a:r>
              </a:p>
            </p:txBody>
          </p:sp>
        </p:grpSp>
        <p:sp>
          <p:nvSpPr>
            <p:cNvPr id="35" name="TextBox 34"/>
            <p:cNvSpPr txBox="1"/>
            <p:nvPr/>
          </p:nvSpPr>
          <p:spPr>
            <a:xfrm>
              <a:off x="86587" y="6479206"/>
              <a:ext cx="1892190" cy="307777"/>
            </a:xfrm>
            <a:prstGeom prst="rect">
              <a:avLst/>
            </a:prstGeom>
            <a:noFill/>
          </p:spPr>
          <p:txBody>
            <a:bodyPr wrap="none" rtlCol="0">
              <a:spAutoFit/>
            </a:bodyPr>
            <a:lstStyle/>
            <a:p>
              <a:r>
                <a:rPr lang="en-US" sz="1400" dirty="0"/>
                <a:t>* Mouse </a:t>
              </a:r>
              <a:r>
                <a:rPr lang="en-US" sz="1400" dirty="0" err="1"/>
                <a:t>transcriptome</a:t>
              </a:r>
              <a:endParaRPr lang="en-US" sz="1400" dirty="0"/>
            </a:p>
          </p:txBody>
        </p:sp>
      </p:grpSp>
      <p:sp>
        <p:nvSpPr>
          <p:cNvPr id="37" name="TextBox 36"/>
          <p:cNvSpPr txBox="1"/>
          <p:nvPr/>
        </p:nvSpPr>
        <p:spPr>
          <a:xfrm>
            <a:off x="7239718" y="3403343"/>
            <a:ext cx="1581873" cy="1323439"/>
          </a:xfrm>
          <a:prstGeom prst="rect">
            <a:avLst/>
          </a:prstGeom>
          <a:noFill/>
        </p:spPr>
        <p:txBody>
          <a:bodyPr wrap="square" rtlCol="0">
            <a:spAutoFit/>
          </a:bodyPr>
          <a:lstStyle/>
          <a:p>
            <a:pPr algn="ctr"/>
            <a:r>
              <a:rPr lang="en-US" sz="2000" b="1" dirty="0">
                <a:solidFill>
                  <a:srgbClr val="FF0000"/>
                </a:solidFill>
              </a:rPr>
              <a:t>Have you sequenced deeply enough?</a:t>
            </a:r>
          </a:p>
        </p:txBody>
      </p:sp>
    </p:spTree>
    <p:custDataLst>
      <p:tags r:id="rId1"/>
    </p:custDataLst>
    <p:extLst>
      <p:ext uri="{BB962C8B-B14F-4D97-AF65-F5344CB8AC3E}">
        <p14:creationId xmlns:p14="http://schemas.microsoft.com/office/powerpoint/2010/main" val="305687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a:extLst>
              <a:ext uri="{FF2B5EF4-FFF2-40B4-BE49-F238E27FC236}">
                <a16:creationId xmlns:a16="http://schemas.microsoft.com/office/drawing/2014/main" id="{533B88C1-B25A-D5F9-5AA1-A333EABE2E3D}"/>
              </a:ext>
            </a:extLst>
          </p:cNvPr>
          <p:cNvSpPr txBox="1"/>
          <p:nvPr/>
        </p:nvSpPr>
        <p:spPr>
          <a:xfrm rot="20571944">
            <a:off x="216919" y="2079812"/>
            <a:ext cx="1564083" cy="369332"/>
          </a:xfrm>
          <a:prstGeom prst="rect">
            <a:avLst/>
          </a:prstGeom>
          <a:noFill/>
          <a:ln w="44450">
            <a:solidFill>
              <a:srgbClr val="FF0000"/>
            </a:solidFill>
          </a:ln>
        </p:spPr>
        <p:txBody>
          <a:bodyPr wrap="none" rtlCol="0">
            <a:spAutoFit/>
          </a:bodyPr>
          <a:lstStyle/>
          <a:p>
            <a:r>
              <a:rPr lang="en-US" dirty="0"/>
              <a:t>Latest is v5.4.7</a:t>
            </a:r>
          </a:p>
        </p:txBody>
      </p:sp>
    </p:spTree>
    <p:extLst>
      <p:ext uri="{BB962C8B-B14F-4D97-AF65-F5344CB8AC3E}">
        <p14:creationId xmlns:p14="http://schemas.microsoft.com/office/powerpoint/2010/main" val="25595845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p:cNvSpPr txBox="1"/>
          <p:nvPr/>
        </p:nvSpPr>
        <p:spPr>
          <a:xfrm>
            <a:off x="333151" y="3230053"/>
            <a:ext cx="8560007" cy="3416320"/>
          </a:xfrm>
          <a:prstGeom prst="rect">
            <a:avLst/>
          </a:prstGeom>
          <a:solidFill>
            <a:schemeClr val="bg1"/>
          </a:solidFill>
          <a:ln w="57150" cmpd="sng">
            <a:solidFill>
              <a:schemeClr val="tx1"/>
            </a:solidFill>
          </a:ln>
        </p:spPr>
        <p:txBody>
          <a:bodyPr wrap="square" rtlCol="0">
            <a:spAutoFit/>
          </a:bodyPr>
          <a:lstStyle/>
          <a:p>
            <a:pPr lvl="1"/>
            <a:r>
              <a:rPr lang="en-US" b="1" dirty="0"/>
              <a:t>#Summarized BUSCO benchmarking for file: </a:t>
            </a:r>
            <a:r>
              <a:rPr lang="en-US" b="1" dirty="0" err="1"/>
              <a:t>Trinity.fasta</a:t>
            </a:r>
            <a:endParaRPr lang="en-US" b="1" dirty="0"/>
          </a:p>
          <a:p>
            <a:pPr lvl="1"/>
            <a:r>
              <a:rPr lang="en-US" b="1" dirty="0"/>
              <a:t>#BUSCO was run in mode: trans</a:t>
            </a:r>
          </a:p>
          <a:p>
            <a:pPr lvl="1"/>
            <a:endParaRPr lang="en-US" b="1" dirty="0"/>
          </a:p>
          <a:p>
            <a:pPr lvl="1"/>
            <a:r>
              <a:rPr lang="en-US" b="1" dirty="0"/>
              <a:t>Summarized benchmarks in BUSCO notation:</a:t>
            </a:r>
          </a:p>
          <a:p>
            <a:pPr lvl="1"/>
            <a:r>
              <a:rPr lang="en-US" b="1" dirty="0"/>
              <a:t>        C:88%[D:53%],F:4.5%,M:7.3%,n:3023</a:t>
            </a:r>
          </a:p>
          <a:p>
            <a:pPr lvl="1"/>
            <a:endParaRPr lang="en-US" b="1" dirty="0"/>
          </a:p>
          <a:p>
            <a:pPr lvl="1"/>
            <a:r>
              <a:rPr lang="en-US" b="1" dirty="0"/>
              <a:t>Representing:</a:t>
            </a:r>
          </a:p>
          <a:p>
            <a:pPr lvl="1"/>
            <a:r>
              <a:rPr lang="en-US" b="1" dirty="0"/>
              <a:t>        1045    Complete Single-copy BUSCOs</a:t>
            </a:r>
          </a:p>
          <a:p>
            <a:pPr lvl="1"/>
            <a:r>
              <a:rPr lang="en-US" b="1" dirty="0"/>
              <a:t>        1617    Complete Duplicated BUSCOs</a:t>
            </a:r>
          </a:p>
          <a:p>
            <a:pPr lvl="1"/>
            <a:r>
              <a:rPr lang="en-US" b="1" dirty="0"/>
              <a:t>        139     Fragmented BUSCOs</a:t>
            </a:r>
          </a:p>
          <a:p>
            <a:pPr lvl="1"/>
            <a:r>
              <a:rPr lang="en-US" b="1" dirty="0"/>
              <a:t>        222     Missing BUSCOs</a:t>
            </a:r>
          </a:p>
          <a:p>
            <a:pPr lvl="1"/>
            <a:r>
              <a:rPr lang="en-US" b="1" dirty="0"/>
              <a:t>        3023    Total BUSCO groups searched</a:t>
            </a:r>
          </a:p>
        </p:txBody>
      </p:sp>
      <p:sp>
        <p:nvSpPr>
          <p:cNvPr id="5" name="TextBox 4">
            <a:extLst>
              <a:ext uri="{FF2B5EF4-FFF2-40B4-BE49-F238E27FC236}">
                <a16:creationId xmlns:a16="http://schemas.microsoft.com/office/drawing/2014/main" id="{4E10038E-2987-E971-8316-9A4C55B8A368}"/>
              </a:ext>
            </a:extLst>
          </p:cNvPr>
          <p:cNvSpPr txBox="1"/>
          <p:nvPr/>
        </p:nvSpPr>
        <p:spPr>
          <a:xfrm rot="20571944">
            <a:off x="216919" y="2079812"/>
            <a:ext cx="1564083" cy="369332"/>
          </a:xfrm>
          <a:prstGeom prst="rect">
            <a:avLst/>
          </a:prstGeom>
          <a:noFill/>
          <a:ln w="44450">
            <a:solidFill>
              <a:srgbClr val="FF0000"/>
            </a:solidFill>
          </a:ln>
        </p:spPr>
        <p:txBody>
          <a:bodyPr wrap="none" rtlCol="0">
            <a:spAutoFit/>
          </a:bodyPr>
          <a:lstStyle/>
          <a:p>
            <a:r>
              <a:rPr lang="en-US" dirty="0"/>
              <a:t>Latest is v5.4.7</a:t>
            </a:r>
          </a:p>
        </p:txBody>
      </p:sp>
    </p:spTree>
    <p:extLst>
      <p:ext uri="{BB962C8B-B14F-4D97-AF65-F5344CB8AC3E}">
        <p14:creationId xmlns:p14="http://schemas.microsoft.com/office/powerpoint/2010/main" val="35264949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5. Expression Quantification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460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2504640" y="3193968"/>
            <a:ext cx="1575691" cy="88614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60257" y="-67191"/>
            <a:ext cx="8229600" cy="1143000"/>
          </a:xfrm>
        </p:spPr>
        <p:txBody>
          <a:bodyPr>
            <a:normAutofit/>
          </a:bodyPr>
          <a:lstStyle/>
          <a:p>
            <a:r>
              <a:rPr lang="en-US" sz="3600" dirty="0"/>
              <a:t>Abundance Estimation</a:t>
            </a:r>
            <a:br>
              <a:rPr lang="en-US" sz="3600" dirty="0"/>
            </a:br>
            <a:r>
              <a:rPr lang="en-US" sz="2800" dirty="0"/>
              <a:t>(Aka. Computing Expression Values)</a:t>
            </a:r>
          </a:p>
        </p:txBody>
      </p:sp>
    </p:spTree>
    <p:extLst>
      <p:ext uri="{BB962C8B-B14F-4D97-AF65-F5344CB8AC3E}">
        <p14:creationId xmlns:p14="http://schemas.microsoft.com/office/powerpoint/2010/main" val="3940602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25148" y="2197100"/>
            <a:ext cx="3289300" cy="2463800"/>
          </a:xfrm>
          <a:prstGeom prst="rect">
            <a:avLst/>
          </a:prstGeom>
        </p:spPr>
      </p:pic>
      <p:sp>
        <p:nvSpPr>
          <p:cNvPr id="3" name="TextBox 2">
            <a:extLst>
              <a:ext uri="{FF2B5EF4-FFF2-40B4-BE49-F238E27FC236}">
                <a16:creationId xmlns:a16="http://schemas.microsoft.com/office/drawing/2014/main" id="{72DF4196-9D90-D897-CAEB-BB98AE34C567}"/>
              </a:ext>
            </a:extLst>
          </p:cNvPr>
          <p:cNvSpPr txBox="1"/>
          <p:nvPr/>
        </p:nvSpPr>
        <p:spPr>
          <a:xfrm>
            <a:off x="1838532" y="1079500"/>
            <a:ext cx="5262531" cy="523220"/>
          </a:xfrm>
          <a:prstGeom prst="rect">
            <a:avLst/>
          </a:prstGeom>
          <a:noFill/>
        </p:spPr>
        <p:txBody>
          <a:bodyPr wrap="none" rtlCol="0">
            <a:spAutoFit/>
          </a:bodyPr>
          <a:lstStyle/>
          <a:p>
            <a:r>
              <a:rPr lang="en-US" sz="2800" b="1" dirty="0"/>
              <a:t>Maybe something more portable?</a:t>
            </a:r>
          </a:p>
        </p:txBody>
      </p:sp>
    </p:spTree>
    <p:extLst>
      <p:ext uri="{BB962C8B-B14F-4D97-AF65-F5344CB8AC3E}">
        <p14:creationId xmlns:p14="http://schemas.microsoft.com/office/powerpoint/2010/main" val="8179715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Tree>
    <p:extLst>
      <p:ext uri="{BB962C8B-B14F-4D97-AF65-F5344CB8AC3E}">
        <p14:creationId xmlns:p14="http://schemas.microsoft.com/office/powerpoint/2010/main" val="9682225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Expression Values</a:t>
            </a:r>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a:p>
          <a:p>
            <a:r>
              <a:rPr lang="en-US" dirty="0"/>
              <a:t>Transcript-mapped read counts are normalized for both length of the transcript and total depth of sequencing.</a:t>
            </a:r>
          </a:p>
          <a:p>
            <a:endParaRPr lang="en-US" dirty="0"/>
          </a:p>
          <a:p>
            <a:r>
              <a:rPr lang="en-US" dirty="0"/>
              <a:t>Reported as: Number of RNA-Seq </a:t>
            </a:r>
            <a:r>
              <a:rPr lang="en-US" sz="4000" b="1" dirty="0">
                <a:solidFill>
                  <a:srgbClr val="FF6600"/>
                </a:solidFill>
              </a:rPr>
              <a:t>F</a:t>
            </a:r>
            <a:r>
              <a:rPr lang="en-US" dirty="0"/>
              <a:t>ragments </a:t>
            </a:r>
            <a:br>
              <a:rPr lang="en-US" dirty="0"/>
            </a:br>
            <a:r>
              <a:rPr lang="en-US" dirty="0"/>
              <a:t>    </a:t>
            </a:r>
            <a:r>
              <a:rPr lang="en-US" sz="4000" b="1" dirty="0">
                <a:solidFill>
                  <a:srgbClr val="FF6600"/>
                </a:solidFill>
              </a:rPr>
              <a:t>P</a:t>
            </a:r>
            <a:r>
              <a:rPr lang="en-US" dirty="0"/>
              <a:t>er </a:t>
            </a:r>
            <a:r>
              <a:rPr lang="en-US" sz="4000" b="1" dirty="0" err="1">
                <a:solidFill>
                  <a:srgbClr val="FF6600"/>
                </a:solidFill>
              </a:rPr>
              <a:t>K</a:t>
            </a:r>
            <a:r>
              <a:rPr lang="en-US" dirty="0" err="1"/>
              <a:t>ilobase</a:t>
            </a:r>
            <a:r>
              <a:rPr lang="en-US" dirty="0"/>
              <a:t> of transcript</a:t>
            </a:r>
            <a:br>
              <a:rPr lang="en-US" dirty="0"/>
            </a:br>
            <a:r>
              <a:rPr lang="en-US" dirty="0"/>
              <a:t>            per total </a:t>
            </a:r>
            <a:r>
              <a:rPr lang="en-US" sz="4000" b="1" dirty="0">
                <a:solidFill>
                  <a:srgbClr val="FF6600"/>
                </a:solidFill>
              </a:rPr>
              <a:t>M</a:t>
            </a:r>
            <a:r>
              <a:rPr lang="en-US" dirty="0"/>
              <a:t>illion fragments mapped</a:t>
            </a:r>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a:solidFill>
                  <a:srgbClr val="FF6600"/>
                </a:solidFill>
              </a:rPr>
              <a:t>FPKM</a:t>
            </a: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a:t>RPKM (reads per kb per M) used with Single-end RNA-</a:t>
            </a:r>
            <a:r>
              <a:rPr lang="en-US" dirty="0" err="1"/>
              <a:t>Seq</a:t>
            </a:r>
            <a:r>
              <a:rPr lang="en-US" dirty="0"/>
              <a:t> reads</a:t>
            </a:r>
          </a:p>
          <a:p>
            <a:r>
              <a:rPr lang="en-US" dirty="0"/>
              <a:t>FPKM used with Paired-end RNA-</a:t>
            </a:r>
            <a:r>
              <a:rPr lang="en-US" dirty="0" err="1"/>
              <a:t>Seq</a:t>
            </a:r>
            <a:r>
              <a:rPr lang="en-US" dirty="0"/>
              <a:t> reads.</a:t>
            </a:r>
          </a:p>
        </p:txBody>
      </p:sp>
    </p:spTree>
    <p:custDataLst>
      <p:tags r:id="rId1"/>
    </p:custDataLst>
    <p:extLst>
      <p:ext uri="{BB962C8B-B14F-4D97-AF65-F5344CB8AC3E}">
        <p14:creationId xmlns:p14="http://schemas.microsoft.com/office/powerpoint/2010/main" val="29988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Transcripts per Million (TPM)</a:t>
            </a:r>
          </a:p>
        </p:txBody>
      </p:sp>
      <p:graphicFrame>
        <p:nvGraphicFramePr>
          <p:cNvPr id="5" name="Object 4"/>
          <p:cNvGraphicFramePr>
            <a:graphicFrameLocks noChangeAspect="1"/>
          </p:cNvGraphicFramePr>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name="Equation" r:id="rId3" imgW="1727200" imgH="508000" progId="Equation.3">
                  <p:embed/>
                </p:oleObj>
              </mc:Choice>
              <mc:Fallback>
                <p:oleObj name="Equation" r:id="rId3" imgW="1727200" imgH="508000" progId="Equation.3">
                  <p:embed/>
                  <p:pic>
                    <p:nvPicPr>
                      <p:cNvPr id="5" name="Object 4"/>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a:t>Preferred metric for measuring expression</a:t>
            </a:r>
          </a:p>
          <a:p>
            <a:pPr marL="285750" indent="-285750">
              <a:buFont typeface="Arial"/>
              <a:buChar char="•"/>
            </a:pPr>
            <a:r>
              <a:rPr lang="en-US" sz="2400" dirty="0"/>
              <a:t>Better reflects transcript concentration in the sample.</a:t>
            </a:r>
          </a:p>
          <a:p>
            <a:pPr marL="285750" indent="-285750">
              <a:buFont typeface="Arial"/>
              <a:buChar char="•"/>
            </a:pPr>
            <a:r>
              <a:rPr lang="en-US" sz="2400" dirty="0"/>
              <a:t>Nicely sums to 1 million</a:t>
            </a:r>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a:t>TPM</a:t>
                </a:r>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a:t>FPKM</a:t>
                </a:r>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a:t>Linear relationship between TPM and FPKM values.</a:t>
              </a:r>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a:t>Both are valid metrics, but best to be consistent.</a:t>
              </a:r>
            </a:p>
          </p:txBody>
        </p:sp>
      </p:grpSp>
    </p:spTree>
    <p:custDataLst>
      <p:tags r:id="rId1"/>
    </p:custDataLst>
    <p:extLst>
      <p:ext uri="{BB962C8B-B14F-4D97-AF65-F5344CB8AC3E}">
        <p14:creationId xmlns:p14="http://schemas.microsoft.com/office/powerpoint/2010/main" val="374451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4.16.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413" y="3346054"/>
            <a:ext cx="4252000" cy="2716376"/>
          </a:xfrm>
          <a:prstGeom prst="rect">
            <a:avLst/>
          </a:prstGeom>
        </p:spPr>
      </p:pic>
      <p:sp>
        <p:nvSpPr>
          <p:cNvPr id="6" name="TextBox 5"/>
          <p:cNvSpPr txBox="1"/>
          <p:nvPr/>
        </p:nvSpPr>
        <p:spPr>
          <a:xfrm>
            <a:off x="2539918" y="6262318"/>
            <a:ext cx="3827152" cy="369332"/>
          </a:xfrm>
          <a:prstGeom prst="rect">
            <a:avLst/>
          </a:prstGeom>
          <a:noFill/>
        </p:spPr>
        <p:txBody>
          <a:bodyPr wrap="none" rtlCol="0">
            <a:spAutoFit/>
          </a:bodyPr>
          <a:lstStyle/>
          <a:p>
            <a:r>
              <a:rPr lang="en-US" dirty="0">
                <a:hlinkClick r:id="rId3"/>
              </a:rPr>
              <a:t>https://combine-</a:t>
            </a:r>
            <a:r>
              <a:rPr lang="en-US" dirty="0" err="1">
                <a:hlinkClick r:id="rId3"/>
              </a:rPr>
              <a:t>lab.github.io</a:t>
            </a:r>
            <a:r>
              <a:rPr lang="en-US" dirty="0">
                <a:hlinkClick r:id="rId3"/>
              </a:rPr>
              <a:t>/salmon/</a:t>
            </a:r>
            <a:endParaRPr lang="en-US" dirty="0"/>
          </a:p>
        </p:txBody>
      </p:sp>
      <p:pic>
        <p:nvPicPr>
          <p:cNvPr id="7" name="Picture 6" descr="Screen Shot 2018-01-16 at 4.17.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87" y="446812"/>
            <a:ext cx="7086196" cy="2746932"/>
          </a:xfrm>
          <a:prstGeom prst="rect">
            <a:avLst/>
          </a:prstGeom>
        </p:spPr>
      </p:pic>
      <p:sp>
        <p:nvSpPr>
          <p:cNvPr id="8" name="TextBox 7"/>
          <p:cNvSpPr txBox="1"/>
          <p:nvPr/>
        </p:nvSpPr>
        <p:spPr>
          <a:xfrm>
            <a:off x="975987" y="4165515"/>
            <a:ext cx="1879842" cy="923330"/>
          </a:xfrm>
          <a:prstGeom prst="rect">
            <a:avLst/>
          </a:prstGeom>
          <a:noFill/>
        </p:spPr>
        <p:txBody>
          <a:bodyPr wrap="none" rtlCol="0">
            <a:spAutoFit/>
          </a:bodyPr>
          <a:lstStyle/>
          <a:p>
            <a:r>
              <a:rPr lang="en-US" dirty="0"/>
              <a:t>Uses a suffix array</a:t>
            </a:r>
            <a:br>
              <a:rPr lang="en-US" dirty="0"/>
            </a:br>
            <a:r>
              <a:rPr lang="en-US" dirty="0"/>
              <a:t>instead of the </a:t>
            </a:r>
          </a:p>
          <a:p>
            <a:r>
              <a:rPr lang="en-US" dirty="0"/>
              <a:t>de </a:t>
            </a:r>
            <a:r>
              <a:rPr lang="en-US" dirty="0" err="1"/>
              <a:t>Bruijn</a:t>
            </a:r>
            <a:r>
              <a:rPr lang="en-US" dirty="0"/>
              <a:t> graph</a:t>
            </a:r>
          </a:p>
        </p:txBody>
      </p:sp>
    </p:spTree>
    <p:extLst>
      <p:ext uri="{BB962C8B-B14F-4D97-AF65-F5344CB8AC3E}">
        <p14:creationId xmlns:p14="http://schemas.microsoft.com/office/powerpoint/2010/main" val="3978570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6. Differential Expression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9436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Analysis</a:t>
            </a:r>
          </a:p>
        </p:txBody>
      </p:sp>
      <p:pic>
        <p:nvPicPr>
          <p:cNvPr id="4" name="Picture 3" descr="Screen Shot 2016-09-07 at 11.5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97" y="1375758"/>
            <a:ext cx="4602424" cy="4456605"/>
          </a:xfrm>
          <a:prstGeom prst="rect">
            <a:avLst/>
          </a:prstGeom>
        </p:spPr>
      </p:pic>
      <p:sp>
        <p:nvSpPr>
          <p:cNvPr id="3" name="TextBox 2"/>
          <p:cNvSpPr txBox="1"/>
          <p:nvPr/>
        </p:nvSpPr>
        <p:spPr>
          <a:xfrm>
            <a:off x="31352" y="6413083"/>
            <a:ext cx="2672526" cy="369332"/>
          </a:xfrm>
          <a:prstGeom prst="rect">
            <a:avLst/>
          </a:prstGeom>
          <a:noFill/>
        </p:spPr>
        <p:txBody>
          <a:bodyPr wrap="none" rtlCol="0">
            <a:spAutoFit/>
          </a:bodyPr>
          <a:lstStyle/>
          <a:p>
            <a:r>
              <a:rPr lang="en-US" dirty="0"/>
              <a:t>Thx, Charlotte </a:t>
            </a:r>
            <a:r>
              <a:rPr lang="en-US" dirty="0" err="1"/>
              <a:t>Soneson</a:t>
            </a:r>
            <a:r>
              <a:rPr lang="en-US" dirty="0"/>
              <a:t>! </a:t>
            </a:r>
            <a:r>
              <a:rPr lang="en-US" dirty="0">
                <a:sym typeface="Wingdings"/>
              </a:rPr>
              <a:t></a:t>
            </a:r>
            <a:endParaRPr lang="en-US" dirty="0"/>
          </a:p>
        </p:txBody>
      </p:sp>
      <p:sp>
        <p:nvSpPr>
          <p:cNvPr id="6" name="TextBox 5">
            <a:extLst>
              <a:ext uri="{FF2B5EF4-FFF2-40B4-BE49-F238E27FC236}">
                <a16:creationId xmlns:a16="http://schemas.microsoft.com/office/drawing/2014/main" id="{6E1843D0-8857-E8B3-574B-3D42532F5E40}"/>
              </a:ext>
            </a:extLst>
          </p:cNvPr>
          <p:cNvSpPr txBox="1"/>
          <p:nvPr/>
        </p:nvSpPr>
        <p:spPr>
          <a:xfrm>
            <a:off x="3575538" y="5832363"/>
            <a:ext cx="3445367" cy="369332"/>
          </a:xfrm>
          <a:prstGeom prst="rect">
            <a:avLst/>
          </a:prstGeom>
          <a:noFill/>
        </p:spPr>
        <p:txBody>
          <a:bodyPr wrap="none" rtlCol="0">
            <a:spAutoFit/>
          </a:bodyPr>
          <a:lstStyle/>
          <a:p>
            <a:r>
              <a:rPr lang="en-US" dirty="0"/>
              <a:t>After Dinner!!  --  Thanks, Rachel !!</a:t>
            </a:r>
          </a:p>
        </p:txBody>
      </p:sp>
    </p:spTree>
    <p:extLst>
      <p:ext uri="{BB962C8B-B14F-4D97-AF65-F5344CB8AC3E}">
        <p14:creationId xmlns:p14="http://schemas.microsoft.com/office/powerpoint/2010/main" val="15011114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1143000"/>
          </a:xfrm>
        </p:spPr>
        <p:txBody>
          <a:bodyPr>
            <a:noAutofit/>
          </a:bodyPr>
          <a:lstStyle/>
          <a:p>
            <a:r>
              <a:rPr lang="en-US" sz="2800" dirty="0"/>
              <a:t>Transcript Reconstruction or Expression Analysis can be Quite Difficult at Complex Loci</a:t>
            </a:r>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1345747"/>
            <a:ext cx="9502891" cy="5252803"/>
          </a:xfrm>
          <a:prstGeom prst="rect">
            <a:avLst/>
          </a:prstGeom>
        </p:spPr>
      </p:pic>
      <p:sp>
        <p:nvSpPr>
          <p:cNvPr id="5" name="TextBox 4"/>
          <p:cNvSpPr txBox="1"/>
          <p:nvPr/>
        </p:nvSpPr>
        <p:spPr>
          <a:xfrm>
            <a:off x="224684" y="3513762"/>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770165"/>
            <a:ext cx="5029838" cy="584775"/>
          </a:xfrm>
          <a:prstGeom prst="rect">
            <a:avLst/>
          </a:prstGeom>
          <a:noFill/>
        </p:spPr>
        <p:txBody>
          <a:bodyPr wrap="none" rtlCol="0">
            <a:spAutoFit/>
          </a:bodyPr>
          <a:lstStyle/>
          <a:p>
            <a:r>
              <a:rPr lang="en-US" sz="1600" dirty="0"/>
              <a:t>Which isoforms are expressed?</a:t>
            </a:r>
            <a:br>
              <a:rPr lang="en-US" sz="1600" dirty="0"/>
            </a:br>
            <a:r>
              <a:rPr lang="en-US" sz="1600" dirty="0"/>
              <a:t>Which can be confidently reconstructed from short reads?</a:t>
            </a:r>
          </a:p>
        </p:txBody>
      </p:sp>
    </p:spTree>
    <p:extLst>
      <p:ext uri="{BB962C8B-B14F-4D97-AF65-F5344CB8AC3E}">
        <p14:creationId xmlns:p14="http://schemas.microsoft.com/office/powerpoint/2010/main" val="3454632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625866"/>
          </a:xfrm>
        </p:spPr>
        <p:txBody>
          <a:bodyPr>
            <a:noAutofit/>
          </a:bodyPr>
          <a:lstStyle/>
          <a:p>
            <a:r>
              <a:rPr lang="en-US" sz="2400" dirty="0"/>
              <a:t>Too complex… don’t guess from short reads, use long reads.</a:t>
            </a:r>
          </a:p>
        </p:txBody>
      </p:sp>
      <p:pic>
        <p:nvPicPr>
          <p:cNvPr id="4" name="Picture 3" descr="hgt_genome_586f_514d00.png"/>
          <p:cNvPicPr>
            <a:picLocks noChangeAspect="1"/>
          </p:cNvPicPr>
          <p:nvPr/>
        </p:nvPicPr>
        <p:blipFill rotWithShape="1">
          <a:blip r:embed="rId3">
            <a:extLst>
              <a:ext uri="{28A0092B-C50C-407E-A947-70E740481C1C}">
                <a14:useLocalDpi xmlns:a14="http://schemas.microsoft.com/office/drawing/2010/main" val="0"/>
              </a:ext>
            </a:extLst>
          </a:blip>
          <a:srcRect t="14240" b="25483"/>
          <a:stretch/>
        </p:blipFill>
        <p:spPr>
          <a:xfrm>
            <a:off x="-469861" y="1030440"/>
            <a:ext cx="9502891" cy="5252803"/>
          </a:xfrm>
          <a:prstGeom prst="rect">
            <a:avLst/>
          </a:prstGeom>
        </p:spPr>
      </p:pic>
      <p:sp>
        <p:nvSpPr>
          <p:cNvPr id="5" name="TextBox 4"/>
          <p:cNvSpPr txBox="1"/>
          <p:nvPr/>
        </p:nvSpPr>
        <p:spPr>
          <a:xfrm>
            <a:off x="224684" y="3198455"/>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454858"/>
            <a:ext cx="4819010" cy="646331"/>
          </a:xfrm>
          <a:prstGeom prst="rect">
            <a:avLst/>
          </a:prstGeom>
          <a:noFill/>
        </p:spPr>
        <p:txBody>
          <a:bodyPr wrap="none" rtlCol="0">
            <a:spAutoFit/>
          </a:bodyPr>
          <a:lstStyle/>
          <a:p>
            <a:r>
              <a:rPr lang="en-US" dirty="0"/>
              <a:t>Which isoforms are expressed?</a:t>
            </a:r>
          </a:p>
          <a:p>
            <a:r>
              <a:rPr lang="en-US" dirty="0"/>
              <a:t>Is there evidence of differential transcript usage?</a:t>
            </a:r>
          </a:p>
        </p:txBody>
      </p:sp>
      <p:grpSp>
        <p:nvGrpSpPr>
          <p:cNvPr id="12" name="Group 11">
            <a:extLst>
              <a:ext uri="{FF2B5EF4-FFF2-40B4-BE49-F238E27FC236}">
                <a16:creationId xmlns:a16="http://schemas.microsoft.com/office/drawing/2014/main" id="{F590772E-C219-304A-8B31-79712A7845BB}"/>
              </a:ext>
            </a:extLst>
          </p:cNvPr>
          <p:cNvGrpSpPr/>
          <p:nvPr/>
        </p:nvGrpSpPr>
        <p:grpSpPr>
          <a:xfrm>
            <a:off x="2809101" y="1200222"/>
            <a:ext cx="4351927" cy="1388161"/>
            <a:chOff x="2336136" y="5711261"/>
            <a:chExt cx="4351927" cy="1388161"/>
          </a:xfrm>
        </p:grpSpPr>
        <p:sp>
          <p:nvSpPr>
            <p:cNvPr id="11" name="Rectangle 10">
              <a:extLst>
                <a:ext uri="{FF2B5EF4-FFF2-40B4-BE49-F238E27FC236}">
                  <a16:creationId xmlns:a16="http://schemas.microsoft.com/office/drawing/2014/main" id="{CD44E26D-E8B3-3F4F-9E93-D4743D6F1DAB}"/>
                </a:ext>
              </a:extLst>
            </p:cNvPr>
            <p:cNvSpPr/>
            <p:nvPr/>
          </p:nvSpPr>
          <p:spPr>
            <a:xfrm>
              <a:off x="2336136" y="5711261"/>
              <a:ext cx="4351927" cy="138816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56D6C550-C7CB-F240-8395-3B5A5AFA7CF1}"/>
                </a:ext>
              </a:extLst>
            </p:cNvPr>
            <p:cNvGrpSpPr/>
            <p:nvPr/>
          </p:nvGrpSpPr>
          <p:grpSpPr>
            <a:xfrm>
              <a:off x="2336136" y="5711261"/>
              <a:ext cx="4351927" cy="1388161"/>
              <a:chOff x="3467769" y="5370822"/>
              <a:chExt cx="4351927" cy="1388161"/>
            </a:xfrm>
            <a:solidFill>
              <a:schemeClr val="bg1"/>
            </a:solidFill>
          </p:grpSpPr>
          <p:pic>
            <p:nvPicPr>
              <p:cNvPr id="8" name="Picture 7" descr="nanopore_animated.gif">
                <a:extLst>
                  <a:ext uri="{FF2B5EF4-FFF2-40B4-BE49-F238E27FC236}">
                    <a16:creationId xmlns:a16="http://schemas.microsoft.com/office/drawing/2014/main" id="{BB44729D-3C86-844D-98D1-43381F5A4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082" y="5370822"/>
                <a:ext cx="3163614" cy="1388161"/>
              </a:xfrm>
              <a:prstGeom prst="rect">
                <a:avLst/>
              </a:prstGeom>
              <a:grpFill/>
            </p:spPr>
          </p:pic>
          <p:pic>
            <p:nvPicPr>
              <p:cNvPr id="9" name="Picture 8">
                <a:extLst>
                  <a:ext uri="{FF2B5EF4-FFF2-40B4-BE49-F238E27FC236}">
                    <a16:creationId xmlns:a16="http://schemas.microsoft.com/office/drawing/2014/main" id="{87862406-1786-6A4F-9063-C854BB02C113}"/>
                  </a:ext>
                </a:extLst>
              </p:cNvPr>
              <p:cNvPicPr>
                <a:picLocks noChangeAspect="1"/>
              </p:cNvPicPr>
              <p:nvPr/>
            </p:nvPicPr>
            <p:blipFill>
              <a:blip r:embed="rId5"/>
              <a:stretch>
                <a:fillRect/>
              </a:stretch>
            </p:blipFill>
            <p:spPr>
              <a:xfrm>
                <a:off x="3467769" y="5379315"/>
                <a:ext cx="1540421" cy="903928"/>
              </a:xfrm>
              <a:prstGeom prst="rect">
                <a:avLst/>
              </a:prstGeom>
              <a:grpFill/>
            </p:spPr>
          </p:pic>
        </p:grpSp>
      </p:grpSp>
    </p:spTree>
    <p:extLst>
      <p:ext uri="{BB962C8B-B14F-4D97-AF65-F5344CB8AC3E}">
        <p14:creationId xmlns:p14="http://schemas.microsoft.com/office/powerpoint/2010/main" val="31767160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3E8C9-6C31-336E-76F1-DDC3BBA2C136}"/>
              </a:ext>
            </a:extLst>
          </p:cNvPr>
          <p:cNvPicPr>
            <a:picLocks noChangeAspect="1"/>
          </p:cNvPicPr>
          <p:nvPr/>
        </p:nvPicPr>
        <p:blipFill>
          <a:blip r:embed="rId3"/>
          <a:stretch>
            <a:fillRect/>
          </a:stretch>
        </p:blipFill>
        <p:spPr>
          <a:xfrm>
            <a:off x="168655" y="1441317"/>
            <a:ext cx="6267734" cy="2635662"/>
          </a:xfrm>
          <a:prstGeom prst="rect">
            <a:avLst/>
          </a:prstGeom>
        </p:spPr>
      </p:pic>
      <p:pic>
        <p:nvPicPr>
          <p:cNvPr id="5" name="Picture 4">
            <a:extLst>
              <a:ext uri="{FF2B5EF4-FFF2-40B4-BE49-F238E27FC236}">
                <a16:creationId xmlns:a16="http://schemas.microsoft.com/office/drawing/2014/main" id="{EE195882-E902-0043-0B2D-A9311841517A}"/>
              </a:ext>
            </a:extLst>
          </p:cNvPr>
          <p:cNvPicPr>
            <a:picLocks noChangeAspect="1"/>
          </p:cNvPicPr>
          <p:nvPr/>
        </p:nvPicPr>
        <p:blipFill>
          <a:blip r:embed="rId4"/>
          <a:stretch>
            <a:fillRect/>
          </a:stretch>
        </p:blipFill>
        <p:spPr>
          <a:xfrm>
            <a:off x="6733631" y="2534667"/>
            <a:ext cx="536109" cy="949235"/>
          </a:xfrm>
          <a:prstGeom prst="rect">
            <a:avLst/>
          </a:prstGeom>
        </p:spPr>
      </p:pic>
      <p:sp>
        <p:nvSpPr>
          <p:cNvPr id="6" name="TextBox 5">
            <a:extLst>
              <a:ext uri="{FF2B5EF4-FFF2-40B4-BE49-F238E27FC236}">
                <a16:creationId xmlns:a16="http://schemas.microsoft.com/office/drawing/2014/main" id="{B8731A2A-BD80-22C9-3F00-C5B6460B5D9C}"/>
              </a:ext>
            </a:extLst>
          </p:cNvPr>
          <p:cNvSpPr txBox="1"/>
          <p:nvPr/>
        </p:nvSpPr>
        <p:spPr>
          <a:xfrm>
            <a:off x="6734098" y="1767240"/>
            <a:ext cx="550151" cy="632802"/>
          </a:xfrm>
          <a:prstGeom prst="rect">
            <a:avLst/>
          </a:prstGeom>
          <a:noFill/>
        </p:spPr>
        <p:txBody>
          <a:bodyPr wrap="none" rtlCol="0">
            <a:spAutoFit/>
          </a:bodyPr>
          <a:lstStyle/>
          <a:p>
            <a:pPr algn="ctr"/>
            <a:r>
              <a:rPr lang="en-US" sz="1050" dirty="0"/>
              <a:t>PacBio</a:t>
            </a:r>
          </a:p>
          <a:p>
            <a:pPr algn="ctr"/>
            <a:r>
              <a:rPr lang="en-US" sz="1050" dirty="0" err="1"/>
              <a:t>Revio</a:t>
            </a:r>
            <a:endParaRPr lang="en-US" sz="1050" dirty="0"/>
          </a:p>
          <a:p>
            <a:pPr algn="ctr">
              <a:lnSpc>
                <a:spcPct val="150000"/>
              </a:lnSpc>
            </a:pPr>
            <a:r>
              <a:rPr lang="en-US" sz="1050" dirty="0"/>
              <a:t>2023</a:t>
            </a:r>
          </a:p>
        </p:txBody>
      </p:sp>
      <p:pic>
        <p:nvPicPr>
          <p:cNvPr id="7" name="Picture 6">
            <a:extLst>
              <a:ext uri="{FF2B5EF4-FFF2-40B4-BE49-F238E27FC236}">
                <a16:creationId xmlns:a16="http://schemas.microsoft.com/office/drawing/2014/main" id="{7DC5E7FD-8427-008C-7828-6AC8CB0F821A}"/>
              </a:ext>
            </a:extLst>
          </p:cNvPr>
          <p:cNvPicPr>
            <a:picLocks noChangeAspect="1"/>
          </p:cNvPicPr>
          <p:nvPr/>
        </p:nvPicPr>
        <p:blipFill rotWithShape="1">
          <a:blip r:embed="rId5"/>
          <a:srcRect t="81394" r="48671"/>
          <a:stretch/>
        </p:blipFill>
        <p:spPr>
          <a:xfrm>
            <a:off x="7296042" y="3682585"/>
            <a:ext cx="731853" cy="336415"/>
          </a:xfrm>
          <a:prstGeom prst="rect">
            <a:avLst/>
          </a:prstGeom>
        </p:spPr>
      </p:pic>
      <p:sp>
        <p:nvSpPr>
          <p:cNvPr id="8" name="TextBox 7">
            <a:extLst>
              <a:ext uri="{FF2B5EF4-FFF2-40B4-BE49-F238E27FC236}">
                <a16:creationId xmlns:a16="http://schemas.microsoft.com/office/drawing/2014/main" id="{AB781AE2-8064-A206-059C-7CE11AE44266}"/>
              </a:ext>
            </a:extLst>
          </p:cNvPr>
          <p:cNvSpPr txBox="1"/>
          <p:nvPr/>
        </p:nvSpPr>
        <p:spPr>
          <a:xfrm>
            <a:off x="6681077" y="3641115"/>
            <a:ext cx="654346" cy="415498"/>
          </a:xfrm>
          <a:prstGeom prst="rect">
            <a:avLst/>
          </a:prstGeom>
          <a:noFill/>
        </p:spPr>
        <p:txBody>
          <a:bodyPr wrap="none" rtlCol="0">
            <a:spAutoFit/>
          </a:bodyPr>
          <a:lstStyle/>
          <a:p>
            <a:pPr algn="ctr"/>
            <a:r>
              <a:rPr lang="en-US" sz="1050" dirty="0"/>
              <a:t>8 million</a:t>
            </a:r>
          </a:p>
          <a:p>
            <a:pPr algn="ctr"/>
            <a:r>
              <a:rPr lang="en-US" sz="1050" dirty="0"/>
              <a:t>&gt;1%</a:t>
            </a:r>
          </a:p>
        </p:txBody>
      </p:sp>
      <p:sp>
        <p:nvSpPr>
          <p:cNvPr id="13" name="TextBox 12">
            <a:extLst>
              <a:ext uri="{FF2B5EF4-FFF2-40B4-BE49-F238E27FC236}">
                <a16:creationId xmlns:a16="http://schemas.microsoft.com/office/drawing/2014/main" id="{F4E611DD-8B35-6B22-F882-47F8B53F3D43}"/>
              </a:ext>
            </a:extLst>
          </p:cNvPr>
          <p:cNvSpPr txBox="1"/>
          <p:nvPr/>
        </p:nvSpPr>
        <p:spPr>
          <a:xfrm>
            <a:off x="7266971" y="2741875"/>
            <a:ext cx="821956" cy="300082"/>
          </a:xfrm>
          <a:prstGeom prst="rect">
            <a:avLst/>
          </a:prstGeom>
          <a:noFill/>
        </p:spPr>
        <p:txBody>
          <a:bodyPr wrap="none" rtlCol="0">
            <a:spAutoFit/>
          </a:bodyPr>
          <a:lstStyle/>
          <a:p>
            <a:pPr algn="ctr"/>
            <a:r>
              <a:rPr lang="en-US" sz="1350" b="1" dirty="0"/>
              <a:t>MAS-seq</a:t>
            </a:r>
          </a:p>
        </p:txBody>
      </p:sp>
      <p:cxnSp>
        <p:nvCxnSpPr>
          <p:cNvPr id="15" name="Straight Arrow Connector 14">
            <a:extLst>
              <a:ext uri="{FF2B5EF4-FFF2-40B4-BE49-F238E27FC236}">
                <a16:creationId xmlns:a16="http://schemas.microsoft.com/office/drawing/2014/main" id="{60E970DA-855E-C795-6B2A-FF0D0ABFB366}"/>
              </a:ext>
            </a:extLst>
          </p:cNvPr>
          <p:cNvCxnSpPr/>
          <p:nvPr/>
        </p:nvCxnSpPr>
        <p:spPr>
          <a:xfrm>
            <a:off x="7347286" y="3005154"/>
            <a:ext cx="761960"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9C8C604-78E8-29D1-8581-DFBC008E0845}"/>
              </a:ext>
            </a:extLst>
          </p:cNvPr>
          <p:cNvSpPr txBox="1"/>
          <p:nvPr/>
        </p:nvSpPr>
        <p:spPr>
          <a:xfrm>
            <a:off x="8016473" y="2773775"/>
            <a:ext cx="1217000" cy="507831"/>
          </a:xfrm>
          <a:prstGeom prst="rect">
            <a:avLst/>
          </a:prstGeom>
          <a:noFill/>
        </p:spPr>
        <p:txBody>
          <a:bodyPr wrap="none" rtlCol="0">
            <a:spAutoFit/>
          </a:bodyPr>
          <a:lstStyle/>
          <a:p>
            <a:pPr algn="ctr"/>
            <a:r>
              <a:rPr lang="en-US" sz="1350" b="1" dirty="0"/>
              <a:t>40-120 million</a:t>
            </a:r>
          </a:p>
          <a:p>
            <a:pPr algn="ctr"/>
            <a:r>
              <a:rPr lang="en-US" sz="1350" b="1" dirty="0"/>
              <a:t>cDNA reads</a:t>
            </a:r>
          </a:p>
        </p:txBody>
      </p:sp>
      <p:pic>
        <p:nvPicPr>
          <p:cNvPr id="19" name="Picture 18">
            <a:extLst>
              <a:ext uri="{FF2B5EF4-FFF2-40B4-BE49-F238E27FC236}">
                <a16:creationId xmlns:a16="http://schemas.microsoft.com/office/drawing/2014/main" id="{6DFBCF40-82A4-5262-2F52-45E1FE6BD289}"/>
              </a:ext>
            </a:extLst>
          </p:cNvPr>
          <p:cNvPicPr>
            <a:picLocks noChangeAspect="1"/>
          </p:cNvPicPr>
          <p:nvPr/>
        </p:nvPicPr>
        <p:blipFill rotWithShape="1">
          <a:blip r:embed="rId6"/>
          <a:srcRect t="22568"/>
          <a:stretch/>
        </p:blipFill>
        <p:spPr>
          <a:xfrm>
            <a:off x="168653" y="779679"/>
            <a:ext cx="4338315" cy="494004"/>
          </a:xfrm>
          <a:prstGeom prst="rect">
            <a:avLst/>
          </a:prstGeom>
        </p:spPr>
      </p:pic>
      <p:pic>
        <p:nvPicPr>
          <p:cNvPr id="20" name="Picture 19">
            <a:extLst>
              <a:ext uri="{FF2B5EF4-FFF2-40B4-BE49-F238E27FC236}">
                <a16:creationId xmlns:a16="http://schemas.microsoft.com/office/drawing/2014/main" id="{8C52C1DE-5550-CBFE-344B-145C352728B6}"/>
              </a:ext>
            </a:extLst>
          </p:cNvPr>
          <p:cNvPicPr>
            <a:picLocks noChangeAspect="1"/>
          </p:cNvPicPr>
          <p:nvPr/>
        </p:nvPicPr>
        <p:blipFill>
          <a:blip r:embed="rId7"/>
          <a:stretch>
            <a:fillRect/>
          </a:stretch>
        </p:blipFill>
        <p:spPr>
          <a:xfrm>
            <a:off x="168654" y="147642"/>
            <a:ext cx="4338313" cy="464405"/>
          </a:xfrm>
          <a:prstGeom prst="rect">
            <a:avLst/>
          </a:prstGeom>
        </p:spPr>
      </p:pic>
      <p:sp>
        <p:nvSpPr>
          <p:cNvPr id="22" name="TextBox 21">
            <a:extLst>
              <a:ext uri="{FF2B5EF4-FFF2-40B4-BE49-F238E27FC236}">
                <a16:creationId xmlns:a16="http://schemas.microsoft.com/office/drawing/2014/main" id="{A6C64B91-E00C-69ED-93A9-735CFF2F39A0}"/>
              </a:ext>
            </a:extLst>
          </p:cNvPr>
          <p:cNvSpPr txBox="1"/>
          <p:nvPr/>
        </p:nvSpPr>
        <p:spPr>
          <a:xfrm>
            <a:off x="6278898" y="524884"/>
            <a:ext cx="2893220" cy="738664"/>
          </a:xfrm>
          <a:prstGeom prst="rect">
            <a:avLst/>
          </a:prstGeom>
          <a:noFill/>
        </p:spPr>
        <p:txBody>
          <a:bodyPr wrap="square" rtlCol="0">
            <a:spAutoFit/>
          </a:bodyPr>
          <a:lstStyle/>
          <a:p>
            <a:pPr algn="ctr"/>
            <a:r>
              <a:rPr lang="en-US" sz="2100" i="1" dirty="0"/>
              <a:t>Inflection point for LR transcriptomics</a:t>
            </a:r>
          </a:p>
        </p:txBody>
      </p:sp>
      <p:sp>
        <p:nvSpPr>
          <p:cNvPr id="2" name="TextBox 1">
            <a:extLst>
              <a:ext uri="{FF2B5EF4-FFF2-40B4-BE49-F238E27FC236}">
                <a16:creationId xmlns:a16="http://schemas.microsoft.com/office/drawing/2014/main" id="{2953AB25-BC44-7205-A898-B23FDC74E714}"/>
              </a:ext>
            </a:extLst>
          </p:cNvPr>
          <p:cNvSpPr txBox="1"/>
          <p:nvPr/>
        </p:nvSpPr>
        <p:spPr>
          <a:xfrm>
            <a:off x="332535" y="5150504"/>
            <a:ext cx="2830070" cy="307777"/>
          </a:xfrm>
          <a:prstGeom prst="rect">
            <a:avLst/>
          </a:prstGeom>
          <a:noFill/>
        </p:spPr>
        <p:txBody>
          <a:bodyPr wrap="none" rtlCol="0">
            <a:spAutoFit/>
          </a:bodyPr>
          <a:lstStyle/>
          <a:p>
            <a:r>
              <a:rPr lang="en-US" sz="1400" dirty="0">
                <a:hlinkClick r:id="rId8"/>
              </a:rPr>
              <a:t>https://</a:t>
            </a:r>
            <a:r>
              <a:rPr lang="en-US" sz="1400" dirty="0" err="1">
                <a:hlinkClick r:id="rId8"/>
              </a:rPr>
              <a:t>nanoporetech.com</a:t>
            </a:r>
            <a:r>
              <a:rPr lang="en-US" sz="1400" dirty="0">
                <a:hlinkClick r:id="rId8"/>
              </a:rPr>
              <a:t>/accuracy</a:t>
            </a:r>
            <a:endParaRPr lang="en-US" sz="1400" dirty="0"/>
          </a:p>
        </p:txBody>
      </p:sp>
      <p:sp>
        <p:nvSpPr>
          <p:cNvPr id="3" name="TextBox 2">
            <a:extLst>
              <a:ext uri="{FF2B5EF4-FFF2-40B4-BE49-F238E27FC236}">
                <a16:creationId xmlns:a16="http://schemas.microsoft.com/office/drawing/2014/main" id="{FF4FC9C8-ED30-5000-0E77-68E6FBA91432}"/>
              </a:ext>
            </a:extLst>
          </p:cNvPr>
          <p:cNvSpPr txBox="1"/>
          <p:nvPr/>
        </p:nvSpPr>
        <p:spPr>
          <a:xfrm>
            <a:off x="332535" y="5519836"/>
            <a:ext cx="4014882" cy="307777"/>
          </a:xfrm>
          <a:prstGeom prst="rect">
            <a:avLst/>
          </a:prstGeom>
          <a:noFill/>
        </p:spPr>
        <p:txBody>
          <a:bodyPr wrap="none" rtlCol="0">
            <a:spAutoFit/>
          </a:bodyPr>
          <a:lstStyle/>
          <a:p>
            <a:r>
              <a:rPr lang="en-US" sz="1400" dirty="0">
                <a:hlinkClick r:id="rId9"/>
              </a:rPr>
              <a:t>https://</a:t>
            </a:r>
            <a:r>
              <a:rPr lang="en-US" sz="1400" dirty="0" err="1">
                <a:hlinkClick r:id="rId9"/>
              </a:rPr>
              <a:t>www.pacb.com</a:t>
            </a:r>
            <a:r>
              <a:rPr lang="en-US" sz="1400" dirty="0">
                <a:hlinkClick r:id="rId9"/>
              </a:rPr>
              <a:t>/technology/</a:t>
            </a:r>
            <a:r>
              <a:rPr lang="en-US" sz="1400" dirty="0" err="1">
                <a:hlinkClick r:id="rId9"/>
              </a:rPr>
              <a:t>hifi</a:t>
            </a:r>
            <a:r>
              <a:rPr lang="en-US" sz="1400" dirty="0">
                <a:hlinkClick r:id="rId9"/>
              </a:rPr>
              <a:t>-sequencing/</a:t>
            </a:r>
            <a:endParaRPr lang="en-US" sz="1400" dirty="0"/>
          </a:p>
        </p:txBody>
      </p:sp>
      <p:sp>
        <p:nvSpPr>
          <p:cNvPr id="9" name="TextBox 8">
            <a:extLst>
              <a:ext uri="{FF2B5EF4-FFF2-40B4-BE49-F238E27FC236}">
                <a16:creationId xmlns:a16="http://schemas.microsoft.com/office/drawing/2014/main" id="{C3C6B058-0E42-0122-1B16-1FA791DA283F}"/>
              </a:ext>
            </a:extLst>
          </p:cNvPr>
          <p:cNvSpPr txBox="1"/>
          <p:nvPr/>
        </p:nvSpPr>
        <p:spPr>
          <a:xfrm>
            <a:off x="332535" y="4781172"/>
            <a:ext cx="4200637" cy="338554"/>
          </a:xfrm>
          <a:prstGeom prst="rect">
            <a:avLst/>
          </a:prstGeom>
          <a:noFill/>
        </p:spPr>
        <p:txBody>
          <a:bodyPr wrap="none" rtlCol="0">
            <a:spAutoFit/>
          </a:bodyPr>
          <a:lstStyle/>
          <a:p>
            <a:r>
              <a:rPr lang="en-US" sz="1600" b="1" dirty="0"/>
              <a:t>Info on error rates for long reads – impressive!!</a:t>
            </a:r>
          </a:p>
        </p:txBody>
      </p:sp>
      <p:pic>
        <p:nvPicPr>
          <p:cNvPr id="10" name="Picture 9">
            <a:extLst>
              <a:ext uri="{FF2B5EF4-FFF2-40B4-BE49-F238E27FC236}">
                <a16:creationId xmlns:a16="http://schemas.microsoft.com/office/drawing/2014/main" id="{601FC531-2956-72CC-1030-0EEA8D4A0671}"/>
              </a:ext>
            </a:extLst>
          </p:cNvPr>
          <p:cNvPicPr>
            <a:picLocks noChangeAspect="1"/>
          </p:cNvPicPr>
          <p:nvPr/>
        </p:nvPicPr>
        <p:blipFill>
          <a:blip r:embed="rId10"/>
          <a:stretch>
            <a:fillRect/>
          </a:stretch>
        </p:blipFill>
        <p:spPr>
          <a:xfrm>
            <a:off x="4910299" y="4308358"/>
            <a:ext cx="4180815" cy="2505103"/>
          </a:xfrm>
          <a:prstGeom prst="rect">
            <a:avLst/>
          </a:prstGeom>
        </p:spPr>
      </p:pic>
      <p:pic>
        <p:nvPicPr>
          <p:cNvPr id="11" name="Picture 10">
            <a:extLst>
              <a:ext uri="{FF2B5EF4-FFF2-40B4-BE49-F238E27FC236}">
                <a16:creationId xmlns:a16="http://schemas.microsoft.com/office/drawing/2014/main" id="{9084095B-3BD9-4701-69B4-CE7594E87E40}"/>
              </a:ext>
            </a:extLst>
          </p:cNvPr>
          <p:cNvPicPr>
            <a:picLocks noChangeAspect="1"/>
          </p:cNvPicPr>
          <p:nvPr/>
        </p:nvPicPr>
        <p:blipFill>
          <a:blip r:embed="rId11"/>
          <a:stretch>
            <a:fillRect/>
          </a:stretch>
        </p:blipFill>
        <p:spPr>
          <a:xfrm>
            <a:off x="7321457" y="1876423"/>
            <a:ext cx="1769657" cy="738664"/>
          </a:xfrm>
          <a:prstGeom prst="rect">
            <a:avLst/>
          </a:prstGeom>
        </p:spPr>
      </p:pic>
      <p:sp>
        <p:nvSpPr>
          <p:cNvPr id="12" name="TextBox 11">
            <a:extLst>
              <a:ext uri="{FF2B5EF4-FFF2-40B4-BE49-F238E27FC236}">
                <a16:creationId xmlns:a16="http://schemas.microsoft.com/office/drawing/2014/main" id="{21D72B8A-73CE-CDDF-6759-82EE1C0DF9AC}"/>
              </a:ext>
            </a:extLst>
          </p:cNvPr>
          <p:cNvSpPr txBox="1"/>
          <p:nvPr/>
        </p:nvSpPr>
        <p:spPr>
          <a:xfrm>
            <a:off x="5238602" y="4062330"/>
            <a:ext cx="3335080" cy="307777"/>
          </a:xfrm>
          <a:prstGeom prst="rect">
            <a:avLst/>
          </a:prstGeom>
          <a:noFill/>
        </p:spPr>
        <p:txBody>
          <a:bodyPr wrap="none" rtlCol="0">
            <a:spAutoFit/>
          </a:bodyPr>
          <a:lstStyle/>
          <a:p>
            <a:r>
              <a:rPr lang="en-US" sz="1400" b="1" dirty="0"/>
              <a:t>Long reads for Single Cell Transcriptomes</a:t>
            </a:r>
            <a:r>
              <a:rPr lang="en-US" sz="1400" b="1" i="1" dirty="0"/>
              <a:t>!!</a:t>
            </a:r>
          </a:p>
        </p:txBody>
      </p:sp>
      <p:sp>
        <p:nvSpPr>
          <p:cNvPr id="14" name="TextBox 13">
            <a:extLst>
              <a:ext uri="{FF2B5EF4-FFF2-40B4-BE49-F238E27FC236}">
                <a16:creationId xmlns:a16="http://schemas.microsoft.com/office/drawing/2014/main" id="{AD39BF19-C937-D193-8075-C19FB83E999F}"/>
              </a:ext>
            </a:extLst>
          </p:cNvPr>
          <p:cNvSpPr txBox="1"/>
          <p:nvPr/>
        </p:nvSpPr>
        <p:spPr>
          <a:xfrm>
            <a:off x="1041991" y="5938829"/>
            <a:ext cx="1806905" cy="369332"/>
          </a:xfrm>
          <a:prstGeom prst="rect">
            <a:avLst/>
          </a:prstGeom>
          <a:noFill/>
        </p:spPr>
        <p:txBody>
          <a:bodyPr wrap="none" rtlCol="0">
            <a:spAutoFit/>
          </a:bodyPr>
          <a:lstStyle/>
          <a:p>
            <a:r>
              <a:rPr lang="en-US" dirty="0"/>
              <a:t>99% …. 99.9% …..</a:t>
            </a:r>
          </a:p>
        </p:txBody>
      </p:sp>
      <p:sp>
        <p:nvSpPr>
          <p:cNvPr id="17" name="TextBox 16">
            <a:extLst>
              <a:ext uri="{FF2B5EF4-FFF2-40B4-BE49-F238E27FC236}">
                <a16:creationId xmlns:a16="http://schemas.microsoft.com/office/drawing/2014/main" id="{15B4F699-DDDF-2458-DF31-876401C5D3C4}"/>
              </a:ext>
            </a:extLst>
          </p:cNvPr>
          <p:cNvSpPr txBox="1"/>
          <p:nvPr/>
        </p:nvSpPr>
        <p:spPr>
          <a:xfrm>
            <a:off x="1041991" y="6273575"/>
            <a:ext cx="487634" cy="307777"/>
          </a:xfrm>
          <a:prstGeom prst="rect">
            <a:avLst/>
          </a:prstGeom>
          <a:noFill/>
        </p:spPr>
        <p:txBody>
          <a:bodyPr wrap="none" rtlCol="0">
            <a:spAutoFit/>
          </a:bodyPr>
          <a:lstStyle/>
          <a:p>
            <a:r>
              <a:rPr lang="en-US" sz="1400" dirty="0"/>
              <a:t>Q30</a:t>
            </a:r>
          </a:p>
        </p:txBody>
      </p:sp>
      <p:sp>
        <p:nvSpPr>
          <p:cNvPr id="21" name="TextBox 20">
            <a:extLst>
              <a:ext uri="{FF2B5EF4-FFF2-40B4-BE49-F238E27FC236}">
                <a16:creationId xmlns:a16="http://schemas.microsoft.com/office/drawing/2014/main" id="{A84B6C9D-B723-B147-609A-99A2D36B42C4}"/>
              </a:ext>
            </a:extLst>
          </p:cNvPr>
          <p:cNvSpPr txBox="1"/>
          <p:nvPr/>
        </p:nvSpPr>
        <p:spPr>
          <a:xfrm>
            <a:off x="1828875" y="6273574"/>
            <a:ext cx="487634" cy="307777"/>
          </a:xfrm>
          <a:prstGeom prst="rect">
            <a:avLst/>
          </a:prstGeom>
          <a:noFill/>
        </p:spPr>
        <p:txBody>
          <a:bodyPr wrap="none" rtlCol="0">
            <a:spAutoFit/>
          </a:bodyPr>
          <a:lstStyle/>
          <a:p>
            <a:r>
              <a:rPr lang="en-US" sz="1400" dirty="0"/>
              <a:t>Q40</a:t>
            </a:r>
          </a:p>
        </p:txBody>
      </p:sp>
    </p:spTree>
    <p:extLst>
      <p:ext uri="{BB962C8B-B14F-4D97-AF65-F5344CB8AC3E}">
        <p14:creationId xmlns:p14="http://schemas.microsoft.com/office/powerpoint/2010/main" val="313863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rotWithShape="1">
          <a:blip r:embed="rId3"/>
          <a:srcRect b="70091"/>
          <a:stretch/>
        </p:blipFill>
        <p:spPr>
          <a:xfrm>
            <a:off x="0" y="260602"/>
            <a:ext cx="9144000" cy="170295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69317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9D0E-47B5-9F3C-DCFA-3F8732074D21}"/>
              </a:ext>
            </a:extLst>
          </p:cNvPr>
          <p:cNvSpPr>
            <a:spLocks noGrp="1"/>
          </p:cNvSpPr>
          <p:nvPr>
            <p:ph type="title"/>
          </p:nvPr>
        </p:nvSpPr>
        <p:spPr>
          <a:xfrm>
            <a:off x="287079" y="23018"/>
            <a:ext cx="8229600" cy="1143000"/>
          </a:xfrm>
        </p:spPr>
        <p:txBody>
          <a:bodyPr/>
          <a:lstStyle/>
          <a:p>
            <a:r>
              <a:rPr lang="en-US" dirty="0"/>
              <a:t>Key Points</a:t>
            </a:r>
          </a:p>
        </p:txBody>
      </p:sp>
      <p:sp>
        <p:nvSpPr>
          <p:cNvPr id="3" name="Content Placeholder 2">
            <a:extLst>
              <a:ext uri="{FF2B5EF4-FFF2-40B4-BE49-F238E27FC236}">
                <a16:creationId xmlns:a16="http://schemas.microsoft.com/office/drawing/2014/main" id="{BD7C6C13-FEAE-DBBC-0589-1993B76BDA72}"/>
              </a:ext>
            </a:extLst>
          </p:cNvPr>
          <p:cNvSpPr>
            <a:spLocks noGrp="1"/>
          </p:cNvSpPr>
          <p:nvPr>
            <p:ph idx="1"/>
          </p:nvPr>
        </p:nvSpPr>
        <p:spPr>
          <a:xfrm>
            <a:off x="154172" y="1442466"/>
            <a:ext cx="8835656" cy="4525963"/>
          </a:xfrm>
        </p:spPr>
        <p:txBody>
          <a:bodyPr>
            <a:normAutofit fontScale="92500" lnSpcReduction="20000"/>
          </a:bodyPr>
          <a:lstStyle/>
          <a:p>
            <a:r>
              <a:rPr lang="en-US" sz="2400" dirty="0"/>
              <a:t>RNA-seq enables many aspects of biology to be studied at single base &amp; single cell resolution plus spatial context.</a:t>
            </a:r>
            <a:br>
              <a:rPr lang="en-US" sz="2400" dirty="0"/>
            </a:br>
            <a:endParaRPr lang="en-US" sz="2400" dirty="0"/>
          </a:p>
          <a:p>
            <a:r>
              <a:rPr lang="en-US" sz="2400" dirty="0"/>
              <a:t>Different isolation/capture methods available</a:t>
            </a:r>
            <a:br>
              <a:rPr lang="en-US" sz="2400" dirty="0"/>
            </a:br>
            <a:endParaRPr lang="en-US" sz="2400" dirty="0"/>
          </a:p>
          <a:p>
            <a:r>
              <a:rPr lang="en-US" sz="2400" dirty="0"/>
              <a:t>Reconstruction typically involves graph reconstruction from reads or alignments and path traversal.</a:t>
            </a:r>
            <a:br>
              <a:rPr lang="en-US" sz="2400" dirty="0"/>
            </a:br>
            <a:endParaRPr lang="en-US" sz="2400" dirty="0"/>
          </a:p>
          <a:p>
            <a:r>
              <a:rPr lang="en-US" sz="2400" dirty="0"/>
              <a:t>Do strand-specific sequencing whenever possible (</a:t>
            </a:r>
            <a:r>
              <a:rPr lang="en-US" sz="2400" dirty="0" err="1"/>
              <a:t>eg.</a:t>
            </a:r>
            <a:r>
              <a:rPr lang="en-US" sz="2400" dirty="0"/>
              <a:t> </a:t>
            </a:r>
            <a:r>
              <a:rPr lang="en-US" sz="2400" dirty="0" err="1"/>
              <a:t>TruSeq</a:t>
            </a:r>
            <a:r>
              <a:rPr lang="en-US" sz="2400" dirty="0"/>
              <a:t>)</a:t>
            </a:r>
            <a:br>
              <a:rPr lang="en-US" sz="2400" dirty="0"/>
            </a:br>
            <a:endParaRPr lang="en-US" sz="2400" dirty="0"/>
          </a:p>
          <a:p>
            <a:r>
              <a:rPr lang="en-US" sz="2400" dirty="0"/>
              <a:t>For QC – examine read support and full-length reconstruction stats.</a:t>
            </a:r>
            <a:br>
              <a:rPr lang="en-US" sz="2400" dirty="0"/>
            </a:br>
            <a:endParaRPr lang="en-US" sz="2400" dirty="0"/>
          </a:p>
          <a:p>
            <a:r>
              <a:rPr lang="en-US" sz="2400" dirty="0"/>
              <a:t>Latest advancements: long read transcriptome sequencing yields isoform structure info at single cell resolution (</a:t>
            </a:r>
            <a:r>
              <a:rPr lang="en-US" sz="2400" dirty="0" err="1"/>
              <a:t>eg.</a:t>
            </a:r>
            <a:r>
              <a:rPr lang="en-US" sz="2400" dirty="0"/>
              <a:t> MAS-seq).</a:t>
            </a:r>
          </a:p>
          <a:p>
            <a:endParaRPr lang="en-US" sz="2400" dirty="0"/>
          </a:p>
        </p:txBody>
      </p:sp>
    </p:spTree>
    <p:extLst>
      <p:ext uri="{BB962C8B-B14F-4D97-AF65-F5344CB8AC3E}">
        <p14:creationId xmlns:p14="http://schemas.microsoft.com/office/powerpoint/2010/main" val="325274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E8F8-E105-F9CD-040B-FD9EB1A7A255}"/>
              </a:ext>
            </a:extLst>
          </p:cNvPr>
          <p:cNvSpPr>
            <a:spLocks noGrp="1"/>
          </p:cNvSpPr>
          <p:nvPr>
            <p:ph type="title"/>
          </p:nvPr>
        </p:nvSpPr>
        <p:spPr/>
        <p:txBody>
          <a:bodyPr>
            <a:normAutofit fontScale="90000"/>
          </a:bodyPr>
          <a:lstStyle/>
          <a:p>
            <a:r>
              <a:rPr lang="en-US" dirty="0"/>
              <a:t>Running Trinity</a:t>
            </a:r>
            <a:br>
              <a:rPr lang="en-US" dirty="0"/>
            </a:br>
            <a:r>
              <a:rPr lang="en-US" sz="2700" dirty="0">
                <a:solidFill>
                  <a:srgbClr val="FF0000"/>
                </a:solidFill>
              </a:rPr>
              <a:t>(on small sets of reads)</a:t>
            </a:r>
            <a:endParaRPr lang="en-US" dirty="0">
              <a:solidFill>
                <a:srgbClr val="FF0000"/>
              </a:solidFill>
            </a:endParaRPr>
          </a:p>
        </p:txBody>
      </p:sp>
      <p:sp>
        <p:nvSpPr>
          <p:cNvPr id="3" name="Content Placeholder 2">
            <a:extLst>
              <a:ext uri="{FF2B5EF4-FFF2-40B4-BE49-F238E27FC236}">
                <a16:creationId xmlns:a16="http://schemas.microsoft.com/office/drawing/2014/main" id="{B005953B-5FDF-E036-6D18-6E7D93801575}"/>
              </a:ext>
            </a:extLst>
          </p:cNvPr>
          <p:cNvSpPr>
            <a:spLocks noGrp="1"/>
          </p:cNvSpPr>
          <p:nvPr>
            <p:ph idx="1"/>
          </p:nvPr>
        </p:nvSpPr>
        <p:spPr/>
        <p:txBody>
          <a:bodyPr/>
          <a:lstStyle/>
          <a:p>
            <a:pPr marL="0" indent="0">
              <a:buNone/>
            </a:pPr>
            <a:r>
              <a:rPr lang="en-US" sz="2400" dirty="0">
                <a:solidFill>
                  <a:srgbClr val="000000"/>
                </a:solidFill>
                <a:effectLst/>
                <a:latin typeface="Menlo" panose="020B0609030804020204" pitchFamily="49" charset="0"/>
              </a:rPr>
              <a:t>Trinity --left </a:t>
            </a:r>
            <a:r>
              <a:rPr lang="en-US" sz="2400" dirty="0" err="1">
                <a:solidFill>
                  <a:srgbClr val="000000"/>
                </a:solidFill>
                <a:effectLst/>
                <a:latin typeface="Menlo" panose="020B0609030804020204" pitchFamily="49" charset="0"/>
              </a:rPr>
              <a:t>reads.left.fa</a:t>
            </a:r>
            <a:r>
              <a:rPr lang="en-US" sz="2400" dirty="0">
                <a:solidFill>
                  <a:srgbClr val="000000"/>
                </a:solidFill>
                <a:effectLst/>
                <a:latin typeface="Menlo" panose="020B0609030804020204" pitchFamily="49" charset="0"/>
              </a:rPr>
              <a:t> \</a:t>
            </a:r>
          </a:p>
          <a:p>
            <a:pPr marL="0" indent="0">
              <a:buNone/>
            </a:pPr>
            <a:r>
              <a:rPr lang="en-US" sz="2400" dirty="0">
                <a:solidFill>
                  <a:srgbClr val="000000"/>
                </a:solidFill>
                <a:latin typeface="Menlo" panose="020B0609030804020204" pitchFamily="49" charset="0"/>
              </a:rPr>
              <a:t>        </a:t>
            </a:r>
            <a:r>
              <a:rPr lang="en-US" sz="2400" dirty="0">
                <a:solidFill>
                  <a:srgbClr val="000000"/>
                </a:solidFill>
                <a:effectLst/>
                <a:latin typeface="Menlo" panose="020B0609030804020204" pitchFamily="49" charset="0"/>
              </a:rPr>
              <a:t>--right </a:t>
            </a:r>
            <a:r>
              <a:rPr lang="en-US" sz="2400" dirty="0" err="1">
                <a:solidFill>
                  <a:srgbClr val="000000"/>
                </a:solidFill>
                <a:effectLst/>
                <a:latin typeface="Menlo" panose="020B0609030804020204" pitchFamily="49" charset="0"/>
              </a:rPr>
              <a:t>reads.right.fa</a:t>
            </a:r>
            <a:r>
              <a:rPr lang="en-US" sz="2400" dirty="0">
                <a:solidFill>
                  <a:srgbClr val="000000"/>
                </a:solidFill>
                <a:effectLst/>
                <a:latin typeface="Menlo" panose="020B0609030804020204" pitchFamily="49" charset="0"/>
              </a:rPr>
              <a:t> \</a:t>
            </a:r>
          </a:p>
          <a:p>
            <a:pPr marL="0" indent="0">
              <a:buNone/>
            </a:pPr>
            <a:r>
              <a:rPr lang="en-US" sz="2400" dirty="0">
                <a:solidFill>
                  <a:srgbClr val="000000"/>
                </a:solidFill>
                <a:latin typeface="Menlo" panose="020B0609030804020204" pitchFamily="49" charset="0"/>
              </a:rPr>
              <a:t>        </a:t>
            </a:r>
            <a:r>
              <a:rPr lang="en-US" sz="2400" dirty="0">
                <a:solidFill>
                  <a:srgbClr val="000000"/>
                </a:solidFill>
                <a:effectLst/>
                <a:latin typeface="Menlo" panose="020B0609030804020204" pitchFamily="49" charset="0"/>
              </a:rPr>
              <a:t>--</a:t>
            </a:r>
            <a:r>
              <a:rPr lang="en-US" sz="2400" dirty="0" err="1">
                <a:solidFill>
                  <a:srgbClr val="000000"/>
                </a:solidFill>
                <a:effectLst/>
                <a:latin typeface="Menlo" panose="020B0609030804020204" pitchFamily="49" charset="0"/>
              </a:rPr>
              <a:t>seqType</a:t>
            </a:r>
            <a:r>
              <a:rPr lang="en-US" sz="2400" dirty="0">
                <a:solidFill>
                  <a:srgbClr val="000000"/>
                </a:solidFill>
                <a:effectLst/>
                <a:latin typeface="Menlo" panose="020B0609030804020204" pitchFamily="49" charset="0"/>
              </a:rPr>
              <a:t> fa \</a:t>
            </a:r>
          </a:p>
          <a:p>
            <a:pPr marL="0" indent="0">
              <a:buNone/>
            </a:pPr>
            <a:r>
              <a:rPr lang="en-US" sz="2400" dirty="0">
                <a:solidFill>
                  <a:srgbClr val="000000"/>
                </a:solidFill>
                <a:latin typeface="Menlo" panose="020B0609030804020204" pitchFamily="49" charset="0"/>
              </a:rPr>
              <a:t>        </a:t>
            </a:r>
            <a:r>
              <a:rPr lang="en-US" sz="2400" dirty="0">
                <a:solidFill>
                  <a:srgbClr val="000000"/>
                </a:solidFill>
                <a:effectLst/>
                <a:latin typeface="Menlo" panose="020B0609030804020204" pitchFamily="49" charset="0"/>
              </a:rPr>
              <a:t>--</a:t>
            </a:r>
            <a:r>
              <a:rPr lang="en-US" sz="2400" dirty="0" err="1">
                <a:solidFill>
                  <a:srgbClr val="000000"/>
                </a:solidFill>
                <a:effectLst/>
                <a:latin typeface="Menlo" panose="020B0609030804020204" pitchFamily="49" charset="0"/>
              </a:rPr>
              <a:t>max_memory</a:t>
            </a:r>
            <a:r>
              <a:rPr lang="en-US" sz="2400" dirty="0">
                <a:solidFill>
                  <a:srgbClr val="000000"/>
                </a:solidFill>
                <a:effectLst/>
                <a:latin typeface="Menlo" panose="020B0609030804020204" pitchFamily="49" charset="0"/>
              </a:rPr>
              <a:t> </a:t>
            </a:r>
            <a:r>
              <a:rPr lang="en-US" sz="2400" dirty="0">
                <a:solidFill>
                  <a:srgbClr val="FF0000"/>
                </a:solidFill>
                <a:effectLst/>
                <a:latin typeface="Menlo" panose="020B0609030804020204" pitchFamily="49" charset="0"/>
              </a:rPr>
              <a:t>1G</a:t>
            </a:r>
            <a:r>
              <a:rPr lang="en-US" sz="2400" dirty="0">
                <a:solidFill>
                  <a:srgbClr val="000000"/>
                </a:solidFill>
                <a:effectLst/>
                <a:latin typeface="Menlo" panose="020B0609030804020204" pitchFamily="49" charset="0"/>
              </a:rPr>
              <a:t> \</a:t>
            </a:r>
          </a:p>
          <a:p>
            <a:pPr marL="0" indent="0">
              <a:buNone/>
            </a:pPr>
            <a:r>
              <a:rPr lang="en-US" sz="2400" dirty="0">
                <a:solidFill>
                  <a:srgbClr val="000000"/>
                </a:solidFill>
                <a:latin typeface="Menlo" panose="020B0609030804020204" pitchFamily="49" charset="0"/>
              </a:rPr>
              <a:t>        </a:t>
            </a:r>
            <a:r>
              <a:rPr lang="en-US" sz="2400" dirty="0">
                <a:solidFill>
                  <a:srgbClr val="000000"/>
                </a:solidFill>
                <a:effectLst/>
                <a:latin typeface="Menlo" panose="020B0609030804020204" pitchFamily="49" charset="0"/>
              </a:rPr>
              <a:t>--CPU </a:t>
            </a:r>
            <a:r>
              <a:rPr lang="en-US" sz="2400" dirty="0">
                <a:solidFill>
                  <a:srgbClr val="FF0000"/>
                </a:solidFill>
                <a:effectLst/>
                <a:latin typeface="Menlo" panose="020B0609030804020204" pitchFamily="49" charset="0"/>
              </a:rPr>
              <a:t>1</a:t>
            </a:r>
            <a:r>
              <a:rPr lang="en-US" sz="2400" dirty="0">
                <a:solidFill>
                  <a:srgbClr val="000000"/>
                </a:solidFill>
                <a:effectLst/>
                <a:latin typeface="Menlo" panose="020B0609030804020204" pitchFamily="49" charset="0"/>
              </a:rPr>
              <a:t> \</a:t>
            </a:r>
          </a:p>
          <a:p>
            <a:pPr marL="0" indent="0">
              <a:buNone/>
            </a:pPr>
            <a:r>
              <a:rPr lang="en-US" sz="2400" dirty="0">
                <a:solidFill>
                  <a:srgbClr val="000000"/>
                </a:solidFill>
                <a:latin typeface="Menlo" panose="020B0609030804020204" pitchFamily="49" charset="0"/>
              </a:rPr>
              <a:t>        </a:t>
            </a:r>
            <a:r>
              <a:rPr lang="en-US" sz="2400" dirty="0">
                <a:solidFill>
                  <a:srgbClr val="000000"/>
                </a:solidFill>
                <a:effectLst/>
                <a:latin typeface="Menlo" panose="020B0609030804020204" pitchFamily="49" charset="0"/>
              </a:rPr>
              <a:t>--output </a:t>
            </a:r>
            <a:r>
              <a:rPr lang="en-US" sz="2400" dirty="0" err="1">
                <a:solidFill>
                  <a:srgbClr val="000000"/>
                </a:solidFill>
                <a:effectLst/>
                <a:latin typeface="Menlo" panose="020B0609030804020204" pitchFamily="49" charset="0"/>
              </a:rPr>
              <a:t>trinity_outdir</a:t>
            </a:r>
            <a:r>
              <a:rPr lang="en-US" sz="2400" dirty="0">
                <a:solidFill>
                  <a:srgbClr val="000000"/>
                </a:solidFill>
                <a:effectLst/>
                <a:latin typeface="Menlo" panose="020B0609030804020204" pitchFamily="49" charset="0"/>
              </a:rPr>
              <a:t> \</a:t>
            </a:r>
          </a:p>
          <a:p>
            <a:pPr marL="0" indent="0">
              <a:buNone/>
            </a:pPr>
            <a:r>
              <a:rPr lang="en-US" sz="2400" dirty="0">
                <a:solidFill>
                  <a:srgbClr val="000000"/>
                </a:solidFill>
                <a:latin typeface="Menlo" panose="020B0609030804020204" pitchFamily="49" charset="0"/>
              </a:rPr>
              <a:t>        </a:t>
            </a:r>
            <a:r>
              <a:rPr lang="en-US" sz="2400" dirty="0">
                <a:solidFill>
                  <a:srgbClr val="FF0000"/>
                </a:solidFill>
                <a:effectLst/>
                <a:latin typeface="Menlo" panose="020B0609030804020204" pitchFamily="49" charset="0"/>
              </a:rPr>
              <a:t>--</a:t>
            </a:r>
            <a:r>
              <a:rPr lang="en-US" sz="2400" dirty="0" err="1">
                <a:solidFill>
                  <a:srgbClr val="FF0000"/>
                </a:solidFill>
                <a:effectLst/>
                <a:latin typeface="Menlo" panose="020B0609030804020204" pitchFamily="49" charset="0"/>
              </a:rPr>
              <a:t>no_normalize_reads</a:t>
            </a:r>
            <a:endParaRPr lang="en-US" sz="2400" dirty="0">
              <a:solidFill>
                <a:srgbClr val="FF0000"/>
              </a:solidFill>
              <a:effectLst/>
              <a:latin typeface="Menlo" panose="020B0609030804020204" pitchFamily="49" charset="0"/>
            </a:endParaRPr>
          </a:p>
          <a:p>
            <a:pPr marL="0" indent="0">
              <a:buNone/>
            </a:pPr>
            <a:endParaRPr lang="en-US" dirty="0"/>
          </a:p>
        </p:txBody>
      </p:sp>
    </p:spTree>
    <p:extLst>
      <p:ext uri="{BB962C8B-B14F-4D97-AF65-F5344CB8AC3E}">
        <p14:creationId xmlns:p14="http://schemas.microsoft.com/office/powerpoint/2010/main" val="33913332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960"/>
            <a:ext cx="8229600" cy="1143000"/>
          </a:xfrm>
        </p:spPr>
        <p:txBody>
          <a:bodyPr/>
          <a:lstStyle/>
          <a:p>
            <a:r>
              <a:rPr lang="en-US" dirty="0"/>
              <a:t>Trinity Treasure Hunt!!!  </a:t>
            </a:r>
            <a:r>
              <a:rPr lang="en-US" dirty="0">
                <a:sym typeface="Wingdings"/>
              </a:rPr>
              <a:t></a:t>
            </a:r>
            <a:endParaRPr lang="en-US" dirty="0"/>
          </a:p>
        </p:txBody>
      </p:sp>
      <p:grpSp>
        <p:nvGrpSpPr>
          <p:cNvPr id="6" name="Group 5"/>
          <p:cNvGrpSpPr/>
          <p:nvPr/>
        </p:nvGrpSpPr>
        <p:grpSpPr>
          <a:xfrm>
            <a:off x="1443878" y="1017264"/>
            <a:ext cx="6411091" cy="4802130"/>
            <a:chOff x="1443878" y="1403832"/>
            <a:chExt cx="6411091" cy="4802130"/>
          </a:xfrm>
        </p:grpSpPr>
        <p:pic>
          <p:nvPicPr>
            <p:cNvPr id="4" name="Picture 3"/>
            <p:cNvPicPr>
              <a:picLocks noChangeAspect="1"/>
            </p:cNvPicPr>
            <p:nvPr/>
          </p:nvPicPr>
          <p:blipFill>
            <a:blip r:embed="rId3"/>
            <a:stretch>
              <a:fillRect/>
            </a:stretch>
          </p:blipFill>
          <p:spPr>
            <a:xfrm>
              <a:off x="1443878" y="1403832"/>
              <a:ext cx="6411091" cy="4802130"/>
            </a:xfrm>
            <a:prstGeom prst="rect">
              <a:avLst/>
            </a:prstGeom>
          </p:spPr>
        </p:pic>
        <p:pic>
          <p:nvPicPr>
            <p:cNvPr id="5" name="Picture 4"/>
            <p:cNvPicPr>
              <a:picLocks noChangeAspect="1"/>
            </p:cNvPicPr>
            <p:nvPr/>
          </p:nvPicPr>
          <p:blipFill>
            <a:blip r:embed="rId4"/>
            <a:stretch>
              <a:fillRect/>
            </a:stretch>
          </p:blipFill>
          <p:spPr>
            <a:xfrm>
              <a:off x="3744586" y="1855020"/>
              <a:ext cx="2210147" cy="1458358"/>
            </a:xfrm>
            <a:prstGeom prst="rect">
              <a:avLst/>
            </a:prstGeom>
          </p:spPr>
        </p:pic>
      </p:grpSp>
      <p:sp>
        <p:nvSpPr>
          <p:cNvPr id="7" name="TextBox 6"/>
          <p:cNvSpPr txBox="1"/>
          <p:nvPr/>
        </p:nvSpPr>
        <p:spPr>
          <a:xfrm>
            <a:off x="1110212" y="6019300"/>
            <a:ext cx="6869000" cy="369332"/>
          </a:xfrm>
          <a:prstGeom prst="rect">
            <a:avLst/>
          </a:prstGeom>
          <a:noFill/>
        </p:spPr>
        <p:txBody>
          <a:bodyPr wrap="none" rtlCol="0">
            <a:spAutoFit/>
          </a:bodyPr>
          <a:lstStyle/>
          <a:p>
            <a:r>
              <a:rPr lang="en-US" dirty="0"/>
              <a:t>Will provide link to the challenge via slack – stay tuned, will start ~ 8pm</a:t>
            </a:r>
          </a:p>
        </p:txBody>
      </p:sp>
      <p:sp>
        <p:nvSpPr>
          <p:cNvPr id="8" name="TextBox 7"/>
          <p:cNvSpPr txBox="1"/>
          <p:nvPr/>
        </p:nvSpPr>
        <p:spPr>
          <a:xfrm>
            <a:off x="2692783" y="6388632"/>
            <a:ext cx="3523508" cy="369332"/>
          </a:xfrm>
          <a:prstGeom prst="rect">
            <a:avLst/>
          </a:prstGeom>
          <a:noFill/>
        </p:spPr>
        <p:txBody>
          <a:bodyPr wrap="none" rtlCol="0">
            <a:spAutoFit/>
          </a:bodyPr>
          <a:lstStyle/>
          <a:p>
            <a:r>
              <a:rPr lang="en-US" dirty="0">
                <a:solidFill>
                  <a:srgbClr val="FF0000"/>
                </a:solidFill>
              </a:rPr>
              <a:t>Slack channel:   #</a:t>
            </a:r>
            <a:r>
              <a:rPr lang="en-US" dirty="0" err="1">
                <a:solidFill>
                  <a:srgbClr val="FF0000"/>
                </a:solidFill>
              </a:rPr>
              <a:t>transcriptomicslab</a:t>
            </a:r>
            <a:endParaRPr lang="en-US" dirty="0">
              <a:solidFill>
                <a:srgbClr val="FF0000"/>
              </a:solidFill>
            </a:endParaRPr>
          </a:p>
        </p:txBody>
      </p:sp>
      <p:sp>
        <p:nvSpPr>
          <p:cNvPr id="3" name="TextBox 2">
            <a:extLst>
              <a:ext uri="{FF2B5EF4-FFF2-40B4-BE49-F238E27FC236}">
                <a16:creationId xmlns:a16="http://schemas.microsoft.com/office/drawing/2014/main" id="{3EE2CA56-6F3D-1E45-AC3F-6837ADB43E64}"/>
              </a:ext>
            </a:extLst>
          </p:cNvPr>
          <p:cNvSpPr txBox="1"/>
          <p:nvPr/>
        </p:nvSpPr>
        <p:spPr>
          <a:xfrm rot="20094582">
            <a:off x="4624036" y="3563749"/>
            <a:ext cx="1136337" cy="1169551"/>
          </a:xfrm>
          <a:prstGeom prst="rect">
            <a:avLst/>
          </a:prstGeom>
          <a:noFill/>
        </p:spPr>
        <p:txBody>
          <a:bodyPr wrap="none" rtlCol="0">
            <a:spAutoFit/>
          </a:bodyPr>
          <a:lstStyle/>
          <a:p>
            <a:r>
              <a:rPr lang="en-US" sz="1400" b="1" dirty="0">
                <a:solidFill>
                  <a:srgbClr val="F69F22"/>
                </a:solidFill>
              </a:rPr>
              <a:t>Three prizes:</a:t>
            </a:r>
          </a:p>
          <a:p>
            <a:r>
              <a:rPr lang="en-US" sz="1400" b="1" dirty="0">
                <a:solidFill>
                  <a:srgbClr val="F69F22"/>
                </a:solidFill>
              </a:rPr>
              <a:t>1</a:t>
            </a:r>
            <a:r>
              <a:rPr lang="en-US" sz="1400" b="1" baseline="30000" dirty="0">
                <a:solidFill>
                  <a:srgbClr val="F69F22"/>
                </a:solidFill>
              </a:rPr>
              <a:t>st</a:t>
            </a:r>
            <a:endParaRPr lang="en-US" sz="1400" b="1" dirty="0">
              <a:solidFill>
                <a:srgbClr val="F69F22"/>
              </a:solidFill>
            </a:endParaRPr>
          </a:p>
          <a:p>
            <a:r>
              <a:rPr lang="en-US" sz="1400" b="1" dirty="0">
                <a:solidFill>
                  <a:srgbClr val="F69F22"/>
                </a:solidFill>
              </a:rPr>
              <a:t>2</a:t>
            </a:r>
            <a:r>
              <a:rPr lang="en-US" sz="1400" b="1" baseline="30000" dirty="0">
                <a:solidFill>
                  <a:srgbClr val="F69F22"/>
                </a:solidFill>
              </a:rPr>
              <a:t>nd</a:t>
            </a:r>
            <a:endParaRPr lang="en-US" sz="1400" b="1" dirty="0">
              <a:solidFill>
                <a:srgbClr val="F69F22"/>
              </a:solidFill>
            </a:endParaRPr>
          </a:p>
          <a:p>
            <a:r>
              <a:rPr lang="en-US" sz="1400" b="1" dirty="0">
                <a:solidFill>
                  <a:srgbClr val="F69F22"/>
                </a:solidFill>
              </a:rPr>
              <a:t>3</a:t>
            </a:r>
            <a:r>
              <a:rPr lang="en-US" sz="1400" b="1" baseline="30000" dirty="0">
                <a:solidFill>
                  <a:srgbClr val="F69F22"/>
                </a:solidFill>
              </a:rPr>
              <a:t>rd</a:t>
            </a:r>
            <a:endParaRPr lang="en-US" sz="1400" b="1" dirty="0">
              <a:solidFill>
                <a:srgbClr val="F69F22"/>
              </a:solidFill>
            </a:endParaRPr>
          </a:p>
          <a:p>
            <a:endParaRPr lang="en-US" sz="1400" b="1" dirty="0">
              <a:solidFill>
                <a:srgbClr val="F69F22"/>
              </a:solidFill>
            </a:endParaRPr>
          </a:p>
        </p:txBody>
      </p:sp>
    </p:spTree>
    <p:extLst>
      <p:ext uri="{BB962C8B-B14F-4D97-AF65-F5344CB8AC3E}">
        <p14:creationId xmlns:p14="http://schemas.microsoft.com/office/powerpoint/2010/main" val="823240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69803" y="5750934"/>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248CDA6-6C1C-3D4F-A16C-7CCFA01F6AB1}"/>
              </a:ext>
            </a:extLst>
          </p:cNvPr>
          <p:cNvSpPr/>
          <p:nvPr/>
        </p:nvSpPr>
        <p:spPr>
          <a:xfrm>
            <a:off x="3483668" y="1963554"/>
            <a:ext cx="5558551" cy="4783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ECE9049-F4B3-05F6-5FE0-0022B8FD85A1}"/>
              </a:ext>
            </a:extLst>
          </p:cNvPr>
          <p:cNvSpPr/>
          <p:nvPr/>
        </p:nvSpPr>
        <p:spPr>
          <a:xfrm>
            <a:off x="3490527" y="573855"/>
            <a:ext cx="5558551" cy="1842244"/>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4586BE-A19C-583D-7766-08567A0C9C17}"/>
              </a:ext>
            </a:extLst>
          </p:cNvPr>
          <p:cNvSpPr txBox="1"/>
          <p:nvPr/>
        </p:nvSpPr>
        <p:spPr>
          <a:xfrm>
            <a:off x="4002237" y="6467389"/>
            <a:ext cx="4012509" cy="369332"/>
          </a:xfrm>
          <a:prstGeom prst="rect">
            <a:avLst/>
          </a:prstGeom>
          <a:noFill/>
        </p:spPr>
        <p:txBody>
          <a:bodyPr wrap="none" rtlCol="0">
            <a:spAutoFit/>
          </a:bodyPr>
          <a:lstStyle/>
          <a:p>
            <a:r>
              <a:rPr lang="en-US" dirty="0"/>
              <a:t>Video at: </a:t>
            </a:r>
            <a:r>
              <a:rPr lang="en-US" dirty="0">
                <a:hlinkClick r:id="rId4"/>
              </a:rPr>
              <a:t>https://youtu.be/fCd6B5HRaZ8</a:t>
            </a:r>
            <a:endParaRPr lang="en-US" dirty="0"/>
          </a:p>
        </p:txBody>
      </p:sp>
    </p:spTree>
    <p:extLst>
      <p:ext uri="{BB962C8B-B14F-4D97-AF65-F5344CB8AC3E}">
        <p14:creationId xmlns:p14="http://schemas.microsoft.com/office/powerpoint/2010/main" val="2586215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69803" y="5750934"/>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248CDA6-6C1C-3D4F-A16C-7CCFA01F6AB1}"/>
              </a:ext>
            </a:extLst>
          </p:cNvPr>
          <p:cNvSpPr/>
          <p:nvPr/>
        </p:nvSpPr>
        <p:spPr>
          <a:xfrm>
            <a:off x="6269803" y="1963554"/>
            <a:ext cx="2772416" cy="4783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E065E10-BA69-FF2B-43F1-2ACE801AADBE}"/>
              </a:ext>
            </a:extLst>
          </p:cNvPr>
          <p:cNvSpPr/>
          <p:nvPr/>
        </p:nvSpPr>
        <p:spPr>
          <a:xfrm>
            <a:off x="609472" y="357818"/>
            <a:ext cx="2571706" cy="1842244"/>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01FBAB-E251-56FB-9215-DA8D00D87778}"/>
              </a:ext>
            </a:extLst>
          </p:cNvPr>
          <p:cNvSpPr/>
          <p:nvPr/>
        </p:nvSpPr>
        <p:spPr>
          <a:xfrm>
            <a:off x="6139157" y="459503"/>
            <a:ext cx="2571706" cy="1842244"/>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373F492-5F4C-8B66-5B32-C6877259B56F}"/>
              </a:ext>
            </a:extLst>
          </p:cNvPr>
          <p:cNvSpPr/>
          <p:nvPr/>
        </p:nvSpPr>
        <p:spPr>
          <a:xfrm>
            <a:off x="1" y="2070134"/>
            <a:ext cx="3181176" cy="4787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3390C3B-EF88-0CC0-F6D8-C10A84F8D30B}"/>
              </a:ext>
            </a:extLst>
          </p:cNvPr>
          <p:cNvSpPr txBox="1"/>
          <p:nvPr/>
        </p:nvSpPr>
        <p:spPr>
          <a:xfrm>
            <a:off x="1737235" y="6419771"/>
            <a:ext cx="5813194" cy="369332"/>
          </a:xfrm>
          <a:prstGeom prst="rect">
            <a:avLst/>
          </a:prstGeom>
          <a:noFill/>
        </p:spPr>
        <p:txBody>
          <a:bodyPr wrap="none" rtlCol="0">
            <a:spAutoFit/>
          </a:bodyPr>
          <a:lstStyle/>
          <a:p>
            <a:r>
              <a:rPr lang="en-US" dirty="0"/>
              <a:t>Video at: </a:t>
            </a:r>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=_lD8JyAbwEo</a:t>
            </a:r>
            <a:endParaRPr lang="en-US" dirty="0"/>
          </a:p>
        </p:txBody>
      </p:sp>
    </p:spTree>
    <p:extLst>
      <p:ext uri="{BB962C8B-B14F-4D97-AF65-F5344CB8AC3E}">
        <p14:creationId xmlns:p14="http://schemas.microsoft.com/office/powerpoint/2010/main" val="3781832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90351" y="5658468"/>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605C786-BDC1-6440-AD33-1536E3F50EFF}"/>
              </a:ext>
            </a:extLst>
          </p:cNvPr>
          <p:cNvSpPr txBox="1"/>
          <p:nvPr/>
        </p:nvSpPr>
        <p:spPr>
          <a:xfrm>
            <a:off x="6300625" y="6382392"/>
            <a:ext cx="2653868" cy="523220"/>
          </a:xfrm>
          <a:prstGeom prst="rect">
            <a:avLst/>
          </a:prstGeom>
          <a:noFill/>
        </p:spPr>
        <p:txBody>
          <a:bodyPr wrap="none" rtlCol="0">
            <a:spAutoFit/>
          </a:bodyPr>
          <a:lstStyle/>
          <a:p>
            <a:r>
              <a:rPr lang="en-US" sz="1400" dirty="0"/>
              <a:t>Can do direct RNA sequencing! </a:t>
            </a:r>
            <a:br>
              <a:rPr lang="en-US" sz="1400" dirty="0"/>
            </a:br>
            <a:r>
              <a:rPr lang="en-US" sz="1400" dirty="0"/>
              <a:t>and find evidence for methylation</a:t>
            </a:r>
          </a:p>
        </p:txBody>
      </p:sp>
      <p:sp>
        <p:nvSpPr>
          <p:cNvPr id="12" name="Rectangle 11">
            <a:extLst>
              <a:ext uri="{FF2B5EF4-FFF2-40B4-BE49-F238E27FC236}">
                <a16:creationId xmlns:a16="http://schemas.microsoft.com/office/drawing/2014/main" id="{4A287558-90ED-3E6D-A551-5D085A8B86DA}"/>
              </a:ext>
            </a:extLst>
          </p:cNvPr>
          <p:cNvSpPr/>
          <p:nvPr/>
        </p:nvSpPr>
        <p:spPr>
          <a:xfrm>
            <a:off x="609472" y="357818"/>
            <a:ext cx="5458206" cy="1724982"/>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F7A2027-F055-C539-C7B2-FDFA59DB4BEB}"/>
              </a:ext>
            </a:extLst>
          </p:cNvPr>
          <p:cNvSpPr/>
          <p:nvPr/>
        </p:nvSpPr>
        <p:spPr>
          <a:xfrm>
            <a:off x="0" y="2070134"/>
            <a:ext cx="6169253" cy="4787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3448183-65AF-FC69-357F-000320F8E329}"/>
              </a:ext>
            </a:extLst>
          </p:cNvPr>
          <p:cNvSpPr txBox="1"/>
          <p:nvPr/>
        </p:nvSpPr>
        <p:spPr>
          <a:xfrm>
            <a:off x="433137" y="4513591"/>
            <a:ext cx="5224956" cy="523220"/>
          </a:xfrm>
          <a:prstGeom prst="rect">
            <a:avLst/>
          </a:prstGeom>
          <a:noFill/>
        </p:spPr>
        <p:txBody>
          <a:bodyPr wrap="none" rtlCol="0">
            <a:spAutoFit/>
          </a:bodyPr>
          <a:lstStyle/>
          <a:p>
            <a:r>
              <a:rPr lang="en-US" sz="1400" dirty="0"/>
              <a:t>Video: </a:t>
            </a:r>
            <a:br>
              <a:rPr lang="en-US" sz="1400" dirty="0"/>
            </a:br>
            <a:r>
              <a:rPr lang="en-US" sz="1400" dirty="0">
                <a:hlinkClick r:id="rId4"/>
              </a:rPr>
              <a:t>https://</a:t>
            </a:r>
            <a:r>
              <a:rPr lang="en-US" sz="1400" dirty="0" err="1">
                <a:hlinkClick r:id="rId4"/>
              </a:rPr>
              <a:t>nanoporetech.com</a:t>
            </a:r>
            <a:r>
              <a:rPr lang="en-US" sz="1400" dirty="0">
                <a:hlinkClick r:id="rId4"/>
              </a:rPr>
              <a:t>/</a:t>
            </a:r>
            <a:r>
              <a:rPr lang="en-US" sz="1400" dirty="0" err="1">
                <a:hlinkClick r:id="rId4"/>
              </a:rPr>
              <a:t>how-it-works#fullVideo&amp;modal</a:t>
            </a:r>
            <a:r>
              <a:rPr lang="en-US" sz="1400" dirty="0">
                <a:hlinkClick r:id="rId4"/>
              </a:rPr>
              <a:t>=</a:t>
            </a:r>
            <a:r>
              <a:rPr lang="en-US" sz="1400" dirty="0" err="1">
                <a:hlinkClick r:id="rId4"/>
              </a:rPr>
              <a:t>fullVideo</a:t>
            </a:r>
            <a:endParaRPr lang="en-US" sz="1400" dirty="0"/>
          </a:p>
        </p:txBody>
      </p:sp>
    </p:spTree>
    <p:extLst>
      <p:ext uri="{BB962C8B-B14F-4D97-AF65-F5344CB8AC3E}">
        <p14:creationId xmlns:p14="http://schemas.microsoft.com/office/powerpoint/2010/main" val="1796506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3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908" y="401526"/>
            <a:ext cx="6782088" cy="6235579"/>
          </a:xfrm>
          <a:prstGeom prst="rect">
            <a:avLst/>
          </a:prstGeom>
        </p:spPr>
      </p:pic>
      <p:sp>
        <p:nvSpPr>
          <p:cNvPr id="5" name="TextBox 4"/>
          <p:cNvSpPr txBox="1"/>
          <p:nvPr/>
        </p:nvSpPr>
        <p:spPr>
          <a:xfrm>
            <a:off x="932529" y="199022"/>
            <a:ext cx="6991467" cy="400110"/>
          </a:xfrm>
          <a:prstGeom prst="rect">
            <a:avLst/>
          </a:prstGeom>
          <a:noFill/>
        </p:spPr>
        <p:txBody>
          <a:bodyPr wrap="none" rtlCol="0">
            <a:spAutoFit/>
          </a:bodyPr>
          <a:lstStyle/>
          <a:p>
            <a:r>
              <a:rPr lang="en-US" sz="2000" b="1" dirty="0"/>
              <a:t>A Plethora of Biological Sequence Analyses Enabled by RNA-</a:t>
            </a:r>
            <a:r>
              <a:rPr lang="en-US" sz="2000" b="1" dirty="0" err="1"/>
              <a:t>Seq</a:t>
            </a:r>
            <a:r>
              <a:rPr lang="en-US" sz="2000" b="1" dirty="0"/>
              <a:t> </a:t>
            </a:r>
          </a:p>
        </p:txBody>
      </p:sp>
      <p:sp>
        <p:nvSpPr>
          <p:cNvPr id="6" name="Rectangle 5"/>
          <p:cNvSpPr/>
          <p:nvPr/>
        </p:nvSpPr>
        <p:spPr>
          <a:xfrm>
            <a:off x="2277803" y="6433474"/>
            <a:ext cx="5176826" cy="2036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347540" y="6484799"/>
            <a:ext cx="2713904" cy="276999"/>
          </a:xfrm>
          <a:prstGeom prst="rect">
            <a:avLst/>
          </a:prstGeom>
          <a:noFill/>
        </p:spPr>
        <p:txBody>
          <a:bodyPr wrap="none" rtlCol="0">
            <a:spAutoFit/>
          </a:bodyPr>
          <a:lstStyle/>
          <a:p>
            <a:r>
              <a:rPr lang="en-US" sz="1200" dirty="0"/>
              <a:t>From </a:t>
            </a:r>
            <a:r>
              <a:rPr lang="en-US" sz="1200" dirty="0" err="1"/>
              <a:t>Cieslik</a:t>
            </a:r>
            <a:r>
              <a:rPr lang="en-US" sz="1200" dirty="0"/>
              <a:t> and </a:t>
            </a:r>
            <a:r>
              <a:rPr lang="en-US" sz="1200" dirty="0" err="1"/>
              <a:t>Chinnaiyan</a:t>
            </a:r>
            <a:r>
              <a:rPr lang="en-US" sz="1200" dirty="0"/>
              <a:t>,  NRG, 2017 </a:t>
            </a:r>
          </a:p>
        </p:txBody>
      </p:sp>
      <p:sp>
        <p:nvSpPr>
          <p:cNvPr id="2" name="TextBox 1">
            <a:extLst>
              <a:ext uri="{FF2B5EF4-FFF2-40B4-BE49-F238E27FC236}">
                <a16:creationId xmlns:a16="http://schemas.microsoft.com/office/drawing/2014/main" id="{4620AA1E-FE33-1146-8D41-7A97B7702462}"/>
              </a:ext>
            </a:extLst>
          </p:cNvPr>
          <p:cNvSpPr txBox="1"/>
          <p:nvPr/>
        </p:nvSpPr>
        <p:spPr>
          <a:xfrm>
            <a:off x="1906621" y="5155660"/>
            <a:ext cx="1021433" cy="261610"/>
          </a:xfrm>
          <a:prstGeom prst="rect">
            <a:avLst/>
          </a:prstGeom>
          <a:noFill/>
        </p:spPr>
        <p:txBody>
          <a:bodyPr wrap="none" rtlCol="0">
            <a:spAutoFit/>
          </a:bodyPr>
          <a:lstStyle/>
          <a:p>
            <a:r>
              <a:rPr lang="en-US" sz="1050" dirty="0"/>
              <a:t>(</a:t>
            </a:r>
            <a:r>
              <a:rPr lang="en-US" sz="1050" dirty="0" err="1"/>
              <a:t>ie</a:t>
            </a:r>
            <a:r>
              <a:rPr lang="en-US" sz="1050" dirty="0"/>
              <a:t>. mutations)</a:t>
            </a:r>
          </a:p>
        </p:txBody>
      </p:sp>
    </p:spTree>
    <p:extLst>
      <p:ext uri="{BB962C8B-B14F-4D97-AF65-F5344CB8AC3E}">
        <p14:creationId xmlns:p14="http://schemas.microsoft.com/office/powerpoint/2010/main" val="196961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a:t>RNA-</a:t>
            </a:r>
            <a:r>
              <a:rPr lang="en-US" sz="2000" b="1" dirty="0" err="1"/>
              <a:t>Seq</a:t>
            </a:r>
            <a:r>
              <a:rPr lang="en-US" sz="20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
        <p:nvSpPr>
          <p:cNvPr id="2" name="TextBox 1">
            <a:extLst>
              <a:ext uri="{FF2B5EF4-FFF2-40B4-BE49-F238E27FC236}">
                <a16:creationId xmlns:a16="http://schemas.microsoft.com/office/drawing/2014/main" id="{7AC927A7-6FCC-C44B-8502-A49706B3E4D7}"/>
              </a:ext>
            </a:extLst>
          </p:cNvPr>
          <p:cNvSpPr txBox="1"/>
          <p:nvPr/>
        </p:nvSpPr>
        <p:spPr>
          <a:xfrm>
            <a:off x="-410966" y="24863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06936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9F18B2-BBA8-7543-866A-7D539DDA95A8}"/>
              </a:ext>
            </a:extLst>
          </p:cNvPr>
          <p:cNvSpPr txBox="1"/>
          <p:nvPr/>
        </p:nvSpPr>
        <p:spPr>
          <a:xfrm>
            <a:off x="2331696" y="2928687"/>
            <a:ext cx="4517712" cy="523220"/>
          </a:xfrm>
          <a:prstGeom prst="rect">
            <a:avLst/>
          </a:prstGeom>
          <a:noFill/>
        </p:spPr>
        <p:txBody>
          <a:bodyPr wrap="none" rtlCol="0">
            <a:spAutoFit/>
          </a:bodyPr>
          <a:lstStyle/>
          <a:p>
            <a:r>
              <a:rPr lang="en-US" sz="2800" b="1" dirty="0"/>
              <a:t>Education and Career History</a:t>
            </a:r>
          </a:p>
        </p:txBody>
      </p:sp>
      <p:pic>
        <p:nvPicPr>
          <p:cNvPr id="9" name="Picture 8">
            <a:extLst>
              <a:ext uri="{FF2B5EF4-FFF2-40B4-BE49-F238E27FC236}">
                <a16:creationId xmlns:a16="http://schemas.microsoft.com/office/drawing/2014/main" id="{C78AD5DD-B2E7-CC47-B6B2-5A146C55F22C}"/>
              </a:ext>
            </a:extLst>
          </p:cNvPr>
          <p:cNvPicPr>
            <a:picLocks noChangeAspect="1"/>
          </p:cNvPicPr>
          <p:nvPr/>
        </p:nvPicPr>
        <p:blipFill>
          <a:blip r:embed="rId3"/>
          <a:stretch>
            <a:fillRect/>
          </a:stretch>
        </p:blipFill>
        <p:spPr>
          <a:xfrm>
            <a:off x="3432662" y="3401481"/>
            <a:ext cx="1804813" cy="1552139"/>
          </a:xfrm>
          <a:prstGeom prst="rect">
            <a:avLst/>
          </a:prstGeom>
        </p:spPr>
      </p:pic>
      <p:sp>
        <p:nvSpPr>
          <p:cNvPr id="10" name="TextBox 9">
            <a:extLst>
              <a:ext uri="{FF2B5EF4-FFF2-40B4-BE49-F238E27FC236}">
                <a16:creationId xmlns:a16="http://schemas.microsoft.com/office/drawing/2014/main" id="{6AF098D0-7BC0-6A49-A427-11683E6E0196}"/>
              </a:ext>
            </a:extLst>
          </p:cNvPr>
          <p:cNvSpPr txBox="1"/>
          <p:nvPr/>
        </p:nvSpPr>
        <p:spPr>
          <a:xfrm>
            <a:off x="2469555" y="5036654"/>
            <a:ext cx="3117200" cy="830997"/>
          </a:xfrm>
          <a:prstGeom prst="rect">
            <a:avLst/>
          </a:prstGeom>
          <a:noFill/>
        </p:spPr>
        <p:txBody>
          <a:bodyPr wrap="none" rtlCol="0">
            <a:spAutoFit/>
          </a:bodyPr>
          <a:lstStyle/>
          <a:p>
            <a:pPr algn="ctr"/>
            <a:r>
              <a:rPr lang="en-US" sz="1600" dirty="0"/>
              <a:t>The Institute for Genomic Research</a:t>
            </a:r>
          </a:p>
          <a:p>
            <a:pPr algn="ctr"/>
            <a:r>
              <a:rPr lang="en-US" sz="1600" dirty="0"/>
              <a:t>Rockville, Maryland, USA</a:t>
            </a:r>
          </a:p>
          <a:p>
            <a:pPr algn="ctr"/>
            <a:r>
              <a:rPr lang="en-US" sz="1600" dirty="0"/>
              <a:t>(1999-2007)</a:t>
            </a:r>
          </a:p>
        </p:txBody>
      </p:sp>
      <p:cxnSp>
        <p:nvCxnSpPr>
          <p:cNvPr id="12" name="Straight Arrow Connector 11">
            <a:extLst>
              <a:ext uri="{FF2B5EF4-FFF2-40B4-BE49-F238E27FC236}">
                <a16:creationId xmlns:a16="http://schemas.microsoft.com/office/drawing/2014/main" id="{928314CF-5FEB-C04C-830E-B57219C389C1}"/>
              </a:ext>
            </a:extLst>
          </p:cNvPr>
          <p:cNvCxnSpPr/>
          <p:nvPr/>
        </p:nvCxnSpPr>
        <p:spPr>
          <a:xfrm>
            <a:off x="5106714" y="4238510"/>
            <a:ext cx="796413"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19D081-F99D-A448-B0DA-457019ECE266}"/>
              </a:ext>
            </a:extLst>
          </p:cNvPr>
          <p:cNvPicPr>
            <a:picLocks noChangeAspect="1"/>
          </p:cNvPicPr>
          <p:nvPr/>
        </p:nvPicPr>
        <p:blipFill>
          <a:blip r:embed="rId4"/>
          <a:stretch>
            <a:fillRect/>
          </a:stretch>
        </p:blipFill>
        <p:spPr>
          <a:xfrm>
            <a:off x="6268179" y="3809064"/>
            <a:ext cx="2545924" cy="648961"/>
          </a:xfrm>
          <a:prstGeom prst="rect">
            <a:avLst/>
          </a:prstGeom>
        </p:spPr>
      </p:pic>
      <p:sp>
        <p:nvSpPr>
          <p:cNvPr id="14" name="TextBox 13">
            <a:extLst>
              <a:ext uri="{FF2B5EF4-FFF2-40B4-BE49-F238E27FC236}">
                <a16:creationId xmlns:a16="http://schemas.microsoft.com/office/drawing/2014/main" id="{6F13F9E0-F228-E04D-8D68-20E9D55A4144}"/>
              </a:ext>
            </a:extLst>
          </p:cNvPr>
          <p:cNvSpPr txBox="1"/>
          <p:nvPr/>
        </p:nvSpPr>
        <p:spPr>
          <a:xfrm>
            <a:off x="6892486" y="4883282"/>
            <a:ext cx="1276503" cy="338554"/>
          </a:xfrm>
          <a:prstGeom prst="rect">
            <a:avLst/>
          </a:prstGeom>
          <a:noFill/>
        </p:spPr>
        <p:txBody>
          <a:bodyPr wrap="none" rtlCol="0">
            <a:spAutoFit/>
          </a:bodyPr>
          <a:lstStyle/>
          <a:p>
            <a:r>
              <a:rPr lang="en-US" sz="1600" dirty="0"/>
              <a:t>2007-current</a:t>
            </a:r>
          </a:p>
        </p:txBody>
      </p:sp>
      <p:sp>
        <p:nvSpPr>
          <p:cNvPr id="2" name="TextBox 1">
            <a:extLst>
              <a:ext uri="{FF2B5EF4-FFF2-40B4-BE49-F238E27FC236}">
                <a16:creationId xmlns:a16="http://schemas.microsoft.com/office/drawing/2014/main" id="{0A89C464-79DC-5E2E-9675-0A1F0A454117}"/>
              </a:ext>
            </a:extLst>
          </p:cNvPr>
          <p:cNvSpPr txBox="1"/>
          <p:nvPr/>
        </p:nvSpPr>
        <p:spPr>
          <a:xfrm>
            <a:off x="3128879" y="138523"/>
            <a:ext cx="2579489" cy="461665"/>
          </a:xfrm>
          <a:prstGeom prst="rect">
            <a:avLst/>
          </a:prstGeom>
          <a:noFill/>
        </p:spPr>
        <p:txBody>
          <a:bodyPr wrap="none" rtlCol="0">
            <a:spAutoFit/>
          </a:bodyPr>
          <a:lstStyle/>
          <a:p>
            <a:r>
              <a:rPr lang="en-US" sz="2400" b="1" dirty="0"/>
              <a:t>Intro to Brian Haas</a:t>
            </a:r>
          </a:p>
        </p:txBody>
      </p:sp>
      <p:sp>
        <p:nvSpPr>
          <p:cNvPr id="3" name="TextBox 2">
            <a:extLst>
              <a:ext uri="{FF2B5EF4-FFF2-40B4-BE49-F238E27FC236}">
                <a16:creationId xmlns:a16="http://schemas.microsoft.com/office/drawing/2014/main" id="{5F146CD3-5CFD-48EF-A9ED-9BDB65DF1739}"/>
              </a:ext>
            </a:extLst>
          </p:cNvPr>
          <p:cNvSpPr txBox="1"/>
          <p:nvPr/>
        </p:nvSpPr>
        <p:spPr>
          <a:xfrm>
            <a:off x="5637527" y="5315767"/>
            <a:ext cx="3425490" cy="338554"/>
          </a:xfrm>
          <a:prstGeom prst="rect">
            <a:avLst/>
          </a:prstGeom>
          <a:noFill/>
        </p:spPr>
        <p:txBody>
          <a:bodyPr wrap="none" rtlCol="0">
            <a:spAutoFit/>
          </a:bodyPr>
          <a:lstStyle/>
          <a:p>
            <a:r>
              <a:rPr lang="en-US" sz="1600" dirty="0"/>
              <a:t>Computational Biologist / Manager / PI</a:t>
            </a:r>
          </a:p>
        </p:txBody>
      </p:sp>
      <p:sp>
        <p:nvSpPr>
          <p:cNvPr id="7" name="TextBox 6">
            <a:extLst>
              <a:ext uri="{FF2B5EF4-FFF2-40B4-BE49-F238E27FC236}">
                <a16:creationId xmlns:a16="http://schemas.microsoft.com/office/drawing/2014/main" id="{C4CCB7AE-6356-904B-7765-B0F115DA5152}"/>
              </a:ext>
            </a:extLst>
          </p:cNvPr>
          <p:cNvSpPr txBox="1"/>
          <p:nvPr/>
        </p:nvSpPr>
        <p:spPr>
          <a:xfrm>
            <a:off x="2494530" y="5965606"/>
            <a:ext cx="3008709" cy="338554"/>
          </a:xfrm>
          <a:prstGeom prst="rect">
            <a:avLst/>
          </a:prstGeom>
          <a:noFill/>
        </p:spPr>
        <p:txBody>
          <a:bodyPr wrap="none" rtlCol="0">
            <a:spAutoFit/>
          </a:bodyPr>
          <a:lstStyle/>
          <a:p>
            <a:r>
              <a:rPr lang="en-US" sz="1600" dirty="0"/>
              <a:t>Bioinformatics Analyst &amp; Engineer</a:t>
            </a:r>
          </a:p>
        </p:txBody>
      </p:sp>
      <p:pic>
        <p:nvPicPr>
          <p:cNvPr id="8" name="Picture 7">
            <a:extLst>
              <a:ext uri="{FF2B5EF4-FFF2-40B4-BE49-F238E27FC236}">
                <a16:creationId xmlns:a16="http://schemas.microsoft.com/office/drawing/2014/main" id="{86C746B7-7242-2FE5-427F-BEE59B87D005}"/>
              </a:ext>
            </a:extLst>
          </p:cNvPr>
          <p:cNvPicPr>
            <a:picLocks noChangeAspect="1"/>
          </p:cNvPicPr>
          <p:nvPr/>
        </p:nvPicPr>
        <p:blipFill>
          <a:blip r:embed="rId5"/>
          <a:stretch>
            <a:fillRect/>
          </a:stretch>
        </p:blipFill>
        <p:spPr>
          <a:xfrm>
            <a:off x="844798" y="686854"/>
            <a:ext cx="2564279" cy="1923210"/>
          </a:xfrm>
          <a:prstGeom prst="rect">
            <a:avLst/>
          </a:prstGeom>
        </p:spPr>
      </p:pic>
      <p:pic>
        <p:nvPicPr>
          <p:cNvPr id="17" name="Picture 16" descr="A group of dogs sitting on a wood floor&#10;&#10;Description automatically generated with medium confidence">
            <a:extLst>
              <a:ext uri="{FF2B5EF4-FFF2-40B4-BE49-F238E27FC236}">
                <a16:creationId xmlns:a16="http://schemas.microsoft.com/office/drawing/2014/main" id="{4976F81D-34EB-6F26-89B9-FF756874B22D}"/>
              </a:ext>
            </a:extLst>
          </p:cNvPr>
          <p:cNvPicPr>
            <a:picLocks noChangeAspect="1"/>
          </p:cNvPicPr>
          <p:nvPr/>
        </p:nvPicPr>
        <p:blipFill rotWithShape="1">
          <a:blip r:embed="rId6"/>
          <a:srcRect l="36834"/>
          <a:stretch/>
        </p:blipFill>
        <p:spPr>
          <a:xfrm rot="5400000">
            <a:off x="4083690" y="504049"/>
            <a:ext cx="1912330" cy="2270577"/>
          </a:xfrm>
          <a:prstGeom prst="rect">
            <a:avLst/>
          </a:prstGeom>
        </p:spPr>
      </p:pic>
      <p:pic>
        <p:nvPicPr>
          <p:cNvPr id="18" name="Picture 17">
            <a:extLst>
              <a:ext uri="{FF2B5EF4-FFF2-40B4-BE49-F238E27FC236}">
                <a16:creationId xmlns:a16="http://schemas.microsoft.com/office/drawing/2014/main" id="{641C0FFC-46B9-A7C4-52E5-77C2DA829E22}"/>
              </a:ext>
            </a:extLst>
          </p:cNvPr>
          <p:cNvPicPr>
            <a:picLocks noChangeAspect="1"/>
          </p:cNvPicPr>
          <p:nvPr/>
        </p:nvPicPr>
        <p:blipFill>
          <a:blip r:embed="rId7"/>
          <a:stretch>
            <a:fillRect/>
          </a:stretch>
        </p:blipFill>
        <p:spPr>
          <a:xfrm rot="5400000">
            <a:off x="6413920" y="906389"/>
            <a:ext cx="1954530" cy="1465898"/>
          </a:xfrm>
          <a:prstGeom prst="rect">
            <a:avLst/>
          </a:prstGeom>
        </p:spPr>
      </p:pic>
      <p:sp>
        <p:nvSpPr>
          <p:cNvPr id="19" name="TextBox 18">
            <a:extLst>
              <a:ext uri="{FF2B5EF4-FFF2-40B4-BE49-F238E27FC236}">
                <a16:creationId xmlns:a16="http://schemas.microsoft.com/office/drawing/2014/main" id="{779778AF-7894-FC15-6CC0-1C35E7F9A853}"/>
              </a:ext>
            </a:extLst>
          </p:cNvPr>
          <p:cNvSpPr txBox="1"/>
          <p:nvPr/>
        </p:nvSpPr>
        <p:spPr>
          <a:xfrm>
            <a:off x="5991340" y="4515175"/>
            <a:ext cx="2852897" cy="338554"/>
          </a:xfrm>
          <a:prstGeom prst="rect">
            <a:avLst/>
          </a:prstGeom>
          <a:noFill/>
        </p:spPr>
        <p:txBody>
          <a:bodyPr wrap="none" rtlCol="0">
            <a:spAutoFit/>
          </a:bodyPr>
          <a:lstStyle/>
          <a:p>
            <a:r>
              <a:rPr lang="en-US" sz="1600" dirty="0"/>
              <a:t>Cambridge, Massachusetts, USA</a:t>
            </a:r>
          </a:p>
        </p:txBody>
      </p:sp>
      <p:sp>
        <p:nvSpPr>
          <p:cNvPr id="21" name="TextBox 20">
            <a:extLst>
              <a:ext uri="{FF2B5EF4-FFF2-40B4-BE49-F238E27FC236}">
                <a16:creationId xmlns:a16="http://schemas.microsoft.com/office/drawing/2014/main" id="{296A6F75-181B-7710-DA08-153715783367}"/>
              </a:ext>
            </a:extLst>
          </p:cNvPr>
          <p:cNvSpPr txBox="1"/>
          <p:nvPr/>
        </p:nvSpPr>
        <p:spPr>
          <a:xfrm>
            <a:off x="2195733" y="6334938"/>
            <a:ext cx="3422155" cy="338554"/>
          </a:xfrm>
          <a:prstGeom prst="rect">
            <a:avLst/>
          </a:prstGeom>
          <a:noFill/>
        </p:spPr>
        <p:txBody>
          <a:bodyPr wrap="none" rtlCol="0">
            <a:spAutoFit/>
          </a:bodyPr>
          <a:lstStyle/>
          <a:p>
            <a:r>
              <a:rPr lang="en-US" sz="1600" dirty="0"/>
              <a:t>MS. Computer Science / Johns Hopkins</a:t>
            </a:r>
          </a:p>
        </p:txBody>
      </p:sp>
      <p:sp>
        <p:nvSpPr>
          <p:cNvPr id="22" name="TextBox 21">
            <a:extLst>
              <a:ext uri="{FF2B5EF4-FFF2-40B4-BE49-F238E27FC236}">
                <a16:creationId xmlns:a16="http://schemas.microsoft.com/office/drawing/2014/main" id="{BE04D4E3-CFCB-672F-B7E7-BA0EC0D3B4DE}"/>
              </a:ext>
            </a:extLst>
          </p:cNvPr>
          <p:cNvSpPr txBox="1"/>
          <p:nvPr/>
        </p:nvSpPr>
        <p:spPr>
          <a:xfrm>
            <a:off x="5637527" y="5764911"/>
            <a:ext cx="3506473" cy="338554"/>
          </a:xfrm>
          <a:prstGeom prst="rect">
            <a:avLst/>
          </a:prstGeom>
          <a:noFill/>
        </p:spPr>
        <p:txBody>
          <a:bodyPr wrap="none" rtlCol="0">
            <a:spAutoFit/>
          </a:bodyPr>
          <a:lstStyle/>
          <a:p>
            <a:r>
              <a:rPr lang="en-US" sz="1600" dirty="0"/>
              <a:t>Ph.D. Bioinformatics / Boston University</a:t>
            </a:r>
          </a:p>
        </p:txBody>
      </p:sp>
      <p:sp>
        <p:nvSpPr>
          <p:cNvPr id="23" name="TextBox 22">
            <a:extLst>
              <a:ext uri="{FF2B5EF4-FFF2-40B4-BE49-F238E27FC236}">
                <a16:creationId xmlns:a16="http://schemas.microsoft.com/office/drawing/2014/main" id="{DBB2D426-A4E1-1F10-4FA3-CCFF7757E5BA}"/>
              </a:ext>
            </a:extLst>
          </p:cNvPr>
          <p:cNvSpPr txBox="1"/>
          <p:nvPr/>
        </p:nvSpPr>
        <p:spPr>
          <a:xfrm>
            <a:off x="130627" y="4615522"/>
            <a:ext cx="1962396" cy="830997"/>
          </a:xfrm>
          <a:prstGeom prst="rect">
            <a:avLst/>
          </a:prstGeom>
          <a:noFill/>
        </p:spPr>
        <p:txBody>
          <a:bodyPr wrap="none" rtlCol="0">
            <a:spAutoFit/>
          </a:bodyPr>
          <a:lstStyle/>
          <a:p>
            <a:pPr algn="ctr"/>
            <a:r>
              <a:rPr lang="en-US" sz="1600" dirty="0"/>
              <a:t>BS,MS Molecular Bio </a:t>
            </a:r>
          </a:p>
          <a:p>
            <a:pPr algn="ctr"/>
            <a:r>
              <a:rPr lang="en-US" sz="1600" dirty="0"/>
              <a:t>DNA Repair</a:t>
            </a:r>
          </a:p>
          <a:p>
            <a:pPr algn="ctr"/>
            <a:r>
              <a:rPr lang="en-US" sz="1600" dirty="0"/>
              <a:t>SUNY Albany</a:t>
            </a:r>
          </a:p>
        </p:txBody>
      </p:sp>
      <p:sp>
        <p:nvSpPr>
          <p:cNvPr id="25" name="TextBox 24">
            <a:extLst>
              <a:ext uri="{FF2B5EF4-FFF2-40B4-BE49-F238E27FC236}">
                <a16:creationId xmlns:a16="http://schemas.microsoft.com/office/drawing/2014/main" id="{436499BD-8671-A728-40B5-3A6874D61E01}"/>
              </a:ext>
            </a:extLst>
          </p:cNvPr>
          <p:cNvSpPr txBox="1"/>
          <p:nvPr/>
        </p:nvSpPr>
        <p:spPr>
          <a:xfrm>
            <a:off x="498094" y="5538852"/>
            <a:ext cx="1080745" cy="338554"/>
          </a:xfrm>
          <a:prstGeom prst="rect">
            <a:avLst/>
          </a:prstGeom>
          <a:noFill/>
        </p:spPr>
        <p:txBody>
          <a:bodyPr wrap="none" rtlCol="0">
            <a:spAutoFit/>
          </a:bodyPr>
          <a:lstStyle/>
          <a:p>
            <a:pPr algn="ctr"/>
            <a:r>
              <a:rPr lang="en-US" sz="1600" dirty="0"/>
              <a:t>1991-1999</a:t>
            </a:r>
          </a:p>
        </p:txBody>
      </p:sp>
      <p:pic>
        <p:nvPicPr>
          <p:cNvPr id="8194" name="Picture 2" descr="University at Albany - SUNY">
            <a:extLst>
              <a:ext uri="{FF2B5EF4-FFF2-40B4-BE49-F238E27FC236}">
                <a16:creationId xmlns:a16="http://schemas.microsoft.com/office/drawing/2014/main" id="{64E855A2-4BE2-CDE8-C166-4637433ECC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120" y="3793699"/>
            <a:ext cx="1993412" cy="72147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F1243A4A-C2F0-7D2D-00B8-03F3E61F322E}"/>
              </a:ext>
            </a:extLst>
          </p:cNvPr>
          <p:cNvCxnSpPr/>
          <p:nvPr/>
        </p:nvCxnSpPr>
        <p:spPr>
          <a:xfrm>
            <a:off x="2332466" y="4238510"/>
            <a:ext cx="796413"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F2689-4932-3446-9ADF-EDAF5E8F2C7F}"/>
              </a:ext>
            </a:extLst>
          </p:cNvPr>
          <p:cNvPicPr>
            <a:picLocks noChangeAspect="1"/>
          </p:cNvPicPr>
          <p:nvPr/>
        </p:nvPicPr>
        <p:blipFill>
          <a:blip r:embed="rId3"/>
          <a:stretch>
            <a:fillRect/>
          </a:stretch>
        </p:blipFill>
        <p:spPr>
          <a:xfrm>
            <a:off x="0" y="2042029"/>
            <a:ext cx="9144000" cy="2773942"/>
          </a:xfrm>
          <a:prstGeom prst="rect">
            <a:avLst/>
          </a:prstGeom>
        </p:spPr>
      </p:pic>
      <p:sp>
        <p:nvSpPr>
          <p:cNvPr id="3" name="TextBox 2">
            <a:extLst>
              <a:ext uri="{FF2B5EF4-FFF2-40B4-BE49-F238E27FC236}">
                <a16:creationId xmlns:a16="http://schemas.microsoft.com/office/drawing/2014/main" id="{F2CC92E7-AA9C-DD43-B733-DF9AB0F60515}"/>
              </a:ext>
            </a:extLst>
          </p:cNvPr>
          <p:cNvSpPr txBox="1"/>
          <p:nvPr/>
        </p:nvSpPr>
        <p:spPr>
          <a:xfrm>
            <a:off x="3068353" y="683878"/>
            <a:ext cx="4015651" cy="584775"/>
          </a:xfrm>
          <a:prstGeom prst="rect">
            <a:avLst/>
          </a:prstGeom>
          <a:noFill/>
        </p:spPr>
        <p:txBody>
          <a:bodyPr wrap="none" rtlCol="0">
            <a:spAutoFit/>
          </a:bodyPr>
          <a:lstStyle/>
          <a:p>
            <a:r>
              <a:rPr lang="en-US" sz="3200" dirty="0"/>
              <a:t>Spatial Transcriptomics</a:t>
            </a:r>
          </a:p>
        </p:txBody>
      </p:sp>
      <p:sp>
        <p:nvSpPr>
          <p:cNvPr id="4" name="TextBox 3">
            <a:extLst>
              <a:ext uri="{FF2B5EF4-FFF2-40B4-BE49-F238E27FC236}">
                <a16:creationId xmlns:a16="http://schemas.microsoft.com/office/drawing/2014/main" id="{450DFEF9-7182-1748-A812-C6BDB08FA0D7}"/>
              </a:ext>
            </a:extLst>
          </p:cNvPr>
          <p:cNvSpPr txBox="1"/>
          <p:nvPr/>
        </p:nvSpPr>
        <p:spPr>
          <a:xfrm>
            <a:off x="0" y="6275851"/>
            <a:ext cx="3222357" cy="553998"/>
          </a:xfrm>
          <a:prstGeom prst="rect">
            <a:avLst/>
          </a:prstGeom>
          <a:noFill/>
        </p:spPr>
        <p:txBody>
          <a:bodyPr wrap="none" rtlCol="0">
            <a:spAutoFit/>
          </a:bodyPr>
          <a:lstStyle/>
          <a:p>
            <a:r>
              <a:rPr lang="en-US" sz="1000" dirty="0"/>
              <a:t>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5" name="TextBox 4">
            <a:extLst>
              <a:ext uri="{FF2B5EF4-FFF2-40B4-BE49-F238E27FC236}">
                <a16:creationId xmlns:a16="http://schemas.microsoft.com/office/drawing/2014/main" id="{591C6410-CFDC-B548-81E2-EB2BCAC1CE7B}"/>
              </a:ext>
            </a:extLst>
          </p:cNvPr>
          <p:cNvSpPr txBox="1"/>
          <p:nvPr/>
        </p:nvSpPr>
        <p:spPr>
          <a:xfrm>
            <a:off x="4023361" y="1235144"/>
            <a:ext cx="1724318" cy="369332"/>
          </a:xfrm>
          <a:prstGeom prst="rect">
            <a:avLst/>
          </a:prstGeom>
          <a:noFill/>
        </p:spPr>
        <p:txBody>
          <a:bodyPr wrap="none" rtlCol="0">
            <a:spAutoFit/>
          </a:bodyPr>
          <a:lstStyle/>
          <a:p>
            <a:r>
              <a:rPr lang="en-US" dirty="0"/>
              <a:t>Spatial Encoding</a:t>
            </a:r>
          </a:p>
        </p:txBody>
      </p:sp>
      <p:sp>
        <p:nvSpPr>
          <p:cNvPr id="6" name="Rectangle 5">
            <a:extLst>
              <a:ext uri="{FF2B5EF4-FFF2-40B4-BE49-F238E27FC236}">
                <a16:creationId xmlns:a16="http://schemas.microsoft.com/office/drawing/2014/main" id="{911CBFBA-B53F-E643-AFE0-8B79D706C099}"/>
              </a:ext>
            </a:extLst>
          </p:cNvPr>
          <p:cNvSpPr/>
          <p:nvPr/>
        </p:nvSpPr>
        <p:spPr>
          <a:xfrm>
            <a:off x="107004" y="1964987"/>
            <a:ext cx="340468" cy="359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417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DEA51-7AB0-1549-9069-E815E3694562}"/>
              </a:ext>
            </a:extLst>
          </p:cNvPr>
          <p:cNvPicPr>
            <a:picLocks noChangeAspect="1"/>
          </p:cNvPicPr>
          <p:nvPr/>
        </p:nvPicPr>
        <p:blipFill>
          <a:blip r:embed="rId3"/>
          <a:stretch>
            <a:fillRect/>
          </a:stretch>
        </p:blipFill>
        <p:spPr>
          <a:xfrm>
            <a:off x="4290540" y="4336362"/>
            <a:ext cx="998034" cy="584103"/>
          </a:xfrm>
          <a:prstGeom prst="rect">
            <a:avLst/>
          </a:prstGeom>
        </p:spPr>
      </p:pic>
      <p:sp>
        <p:nvSpPr>
          <p:cNvPr id="34" name="TextBox 33">
            <a:extLst>
              <a:ext uri="{FF2B5EF4-FFF2-40B4-BE49-F238E27FC236}">
                <a16:creationId xmlns:a16="http://schemas.microsoft.com/office/drawing/2014/main" id="{4419C38B-DB82-AE41-AECC-B04EB49E9B12}"/>
              </a:ext>
            </a:extLst>
          </p:cNvPr>
          <p:cNvSpPr txBox="1"/>
          <p:nvPr/>
        </p:nvSpPr>
        <p:spPr>
          <a:xfrm>
            <a:off x="120975" y="9614"/>
            <a:ext cx="5540676" cy="830997"/>
          </a:xfrm>
          <a:prstGeom prst="rect">
            <a:avLst/>
          </a:prstGeom>
          <a:noFill/>
        </p:spPr>
        <p:txBody>
          <a:bodyPr wrap="square" rtlCol="0">
            <a:spAutoFit/>
          </a:bodyPr>
          <a:lstStyle/>
          <a:p>
            <a:pPr algn="ctr"/>
            <a:r>
              <a:rPr lang="en-US" sz="2400" b="1" dirty="0"/>
              <a:t>A Myriad of Other Specialized </a:t>
            </a:r>
          </a:p>
          <a:p>
            <a:pPr algn="ctr"/>
            <a:r>
              <a:rPr lang="en-US" sz="2400" b="1" dirty="0"/>
              <a:t>RNA-</a:t>
            </a:r>
            <a:r>
              <a:rPr lang="en-US" sz="2400" b="1" dirty="0" err="1"/>
              <a:t>seq</a:t>
            </a:r>
            <a:r>
              <a:rPr lang="en-US" sz="2400" b="1" dirty="0"/>
              <a:t> -based Applications</a:t>
            </a:r>
          </a:p>
        </p:txBody>
      </p:sp>
      <p:pic>
        <p:nvPicPr>
          <p:cNvPr id="40" name="Picture 39">
            <a:extLst>
              <a:ext uri="{FF2B5EF4-FFF2-40B4-BE49-F238E27FC236}">
                <a16:creationId xmlns:a16="http://schemas.microsoft.com/office/drawing/2014/main" id="{F57FCABF-00A0-D64B-8A93-8E17007FEA66}"/>
              </a:ext>
            </a:extLst>
          </p:cNvPr>
          <p:cNvPicPr>
            <a:picLocks noChangeAspect="1"/>
          </p:cNvPicPr>
          <p:nvPr/>
        </p:nvPicPr>
        <p:blipFill>
          <a:blip r:embed="rId3"/>
          <a:stretch>
            <a:fillRect/>
          </a:stretch>
        </p:blipFill>
        <p:spPr>
          <a:xfrm>
            <a:off x="3292506" y="4325185"/>
            <a:ext cx="998034" cy="584103"/>
          </a:xfrm>
          <a:prstGeom prst="rect">
            <a:avLst/>
          </a:prstGeom>
        </p:spPr>
      </p:pic>
      <p:pic>
        <p:nvPicPr>
          <p:cNvPr id="41" name="Picture 40">
            <a:extLst>
              <a:ext uri="{FF2B5EF4-FFF2-40B4-BE49-F238E27FC236}">
                <a16:creationId xmlns:a16="http://schemas.microsoft.com/office/drawing/2014/main" id="{4C4F7370-DB37-EB4B-B715-C46751BFF659}"/>
              </a:ext>
            </a:extLst>
          </p:cNvPr>
          <p:cNvPicPr>
            <a:picLocks noChangeAspect="1"/>
          </p:cNvPicPr>
          <p:nvPr/>
        </p:nvPicPr>
        <p:blipFill>
          <a:blip r:embed="rId3"/>
          <a:stretch>
            <a:fillRect/>
          </a:stretch>
        </p:blipFill>
        <p:spPr>
          <a:xfrm>
            <a:off x="3693969" y="3698872"/>
            <a:ext cx="998034" cy="584103"/>
          </a:xfrm>
          <a:prstGeom prst="rect">
            <a:avLst/>
          </a:prstGeom>
        </p:spPr>
      </p:pic>
      <p:pic>
        <p:nvPicPr>
          <p:cNvPr id="46" name="Picture 45">
            <a:extLst>
              <a:ext uri="{FF2B5EF4-FFF2-40B4-BE49-F238E27FC236}">
                <a16:creationId xmlns:a16="http://schemas.microsoft.com/office/drawing/2014/main" id="{30EFF2FE-A27B-1443-80E0-CA99656762C7}"/>
              </a:ext>
            </a:extLst>
          </p:cNvPr>
          <p:cNvPicPr>
            <a:picLocks noChangeAspect="1"/>
          </p:cNvPicPr>
          <p:nvPr/>
        </p:nvPicPr>
        <p:blipFill>
          <a:blip r:embed="rId4"/>
          <a:stretch>
            <a:fillRect/>
          </a:stretch>
        </p:blipFill>
        <p:spPr>
          <a:xfrm>
            <a:off x="49773" y="5562645"/>
            <a:ext cx="889205" cy="313100"/>
          </a:xfrm>
          <a:prstGeom prst="rect">
            <a:avLst/>
          </a:prstGeom>
        </p:spPr>
      </p:pic>
      <p:pic>
        <p:nvPicPr>
          <p:cNvPr id="47" name="Picture 46">
            <a:extLst>
              <a:ext uri="{FF2B5EF4-FFF2-40B4-BE49-F238E27FC236}">
                <a16:creationId xmlns:a16="http://schemas.microsoft.com/office/drawing/2014/main" id="{023EEDD7-0258-1942-8047-93C43DA3DAD0}"/>
              </a:ext>
            </a:extLst>
          </p:cNvPr>
          <p:cNvPicPr>
            <a:picLocks noChangeAspect="1"/>
          </p:cNvPicPr>
          <p:nvPr/>
        </p:nvPicPr>
        <p:blipFill>
          <a:blip r:embed="rId5"/>
          <a:stretch>
            <a:fillRect/>
          </a:stretch>
        </p:blipFill>
        <p:spPr>
          <a:xfrm>
            <a:off x="880731" y="5605319"/>
            <a:ext cx="878472" cy="227752"/>
          </a:xfrm>
          <a:prstGeom prst="rect">
            <a:avLst/>
          </a:prstGeom>
        </p:spPr>
      </p:pic>
      <p:pic>
        <p:nvPicPr>
          <p:cNvPr id="48" name="Picture 47">
            <a:extLst>
              <a:ext uri="{FF2B5EF4-FFF2-40B4-BE49-F238E27FC236}">
                <a16:creationId xmlns:a16="http://schemas.microsoft.com/office/drawing/2014/main" id="{90E04BAD-AA64-AB43-88AB-E2762E4A5AD5}"/>
              </a:ext>
            </a:extLst>
          </p:cNvPr>
          <p:cNvPicPr>
            <a:picLocks noChangeAspect="1"/>
          </p:cNvPicPr>
          <p:nvPr/>
        </p:nvPicPr>
        <p:blipFill>
          <a:blip r:embed="rId6"/>
          <a:stretch>
            <a:fillRect/>
          </a:stretch>
        </p:blipFill>
        <p:spPr>
          <a:xfrm>
            <a:off x="59680" y="5875745"/>
            <a:ext cx="1638124" cy="464135"/>
          </a:xfrm>
          <a:prstGeom prst="rect">
            <a:avLst/>
          </a:prstGeom>
        </p:spPr>
      </p:pic>
      <p:sp>
        <p:nvSpPr>
          <p:cNvPr id="17" name="TextBox 16">
            <a:extLst>
              <a:ext uri="{FF2B5EF4-FFF2-40B4-BE49-F238E27FC236}">
                <a16:creationId xmlns:a16="http://schemas.microsoft.com/office/drawing/2014/main" id="{F252E6DD-7F2E-6D47-BCBA-ACCE44AC015D}"/>
              </a:ext>
            </a:extLst>
          </p:cNvPr>
          <p:cNvSpPr txBox="1"/>
          <p:nvPr/>
        </p:nvSpPr>
        <p:spPr>
          <a:xfrm>
            <a:off x="0" y="6275851"/>
            <a:ext cx="3222357" cy="553998"/>
          </a:xfrm>
          <a:prstGeom prst="rect">
            <a:avLst/>
          </a:prstGeom>
          <a:noFill/>
        </p:spPr>
        <p:txBody>
          <a:bodyPr wrap="none" rtlCol="0">
            <a:spAutoFit/>
          </a:bodyPr>
          <a:lstStyle/>
          <a:p>
            <a:r>
              <a:rPr lang="en-US" sz="1000" dirty="0"/>
              <a:t>Adapted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22" name="TextBox 21">
            <a:extLst>
              <a:ext uri="{FF2B5EF4-FFF2-40B4-BE49-F238E27FC236}">
                <a16:creationId xmlns:a16="http://schemas.microsoft.com/office/drawing/2014/main" id="{7D04FF07-7B97-EE49-ADAD-D57A4F10EBB9}"/>
              </a:ext>
            </a:extLst>
          </p:cNvPr>
          <p:cNvSpPr txBox="1"/>
          <p:nvPr/>
        </p:nvSpPr>
        <p:spPr>
          <a:xfrm>
            <a:off x="1543608" y="2604127"/>
            <a:ext cx="5601277" cy="369332"/>
          </a:xfrm>
          <a:prstGeom prst="rect">
            <a:avLst/>
          </a:prstGeom>
          <a:noFill/>
        </p:spPr>
        <p:txBody>
          <a:bodyPr wrap="none" rtlCol="0">
            <a:spAutoFit/>
          </a:bodyPr>
          <a:lstStyle/>
          <a:p>
            <a:r>
              <a:rPr lang="en-US" dirty="0"/>
              <a:t>RNA-Sequencing as your lens towards biological discovery</a:t>
            </a:r>
          </a:p>
        </p:txBody>
      </p:sp>
      <p:pic>
        <p:nvPicPr>
          <p:cNvPr id="25" name="Picture 24">
            <a:extLst>
              <a:ext uri="{FF2B5EF4-FFF2-40B4-BE49-F238E27FC236}">
                <a16:creationId xmlns:a16="http://schemas.microsoft.com/office/drawing/2014/main" id="{AD0AF88A-D849-A344-A879-B5BB236461BB}"/>
              </a:ext>
            </a:extLst>
          </p:cNvPr>
          <p:cNvPicPr>
            <a:picLocks noChangeAspect="1"/>
          </p:cNvPicPr>
          <p:nvPr/>
        </p:nvPicPr>
        <p:blipFill>
          <a:blip r:embed="rId7"/>
          <a:stretch>
            <a:fillRect/>
          </a:stretch>
        </p:blipFill>
        <p:spPr>
          <a:xfrm rot="16961783">
            <a:off x="3587170" y="2817952"/>
            <a:ext cx="2482917" cy="3320926"/>
          </a:xfrm>
          <a:prstGeom prst="rect">
            <a:avLst/>
          </a:prstGeom>
        </p:spPr>
      </p:pic>
    </p:spTree>
    <p:extLst>
      <p:ext uri="{BB962C8B-B14F-4D97-AF65-F5344CB8AC3E}">
        <p14:creationId xmlns:p14="http://schemas.microsoft.com/office/powerpoint/2010/main" val="146116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DEA51-7AB0-1549-9069-E815E3694562}"/>
              </a:ext>
            </a:extLst>
          </p:cNvPr>
          <p:cNvPicPr>
            <a:picLocks noChangeAspect="1"/>
          </p:cNvPicPr>
          <p:nvPr/>
        </p:nvPicPr>
        <p:blipFill>
          <a:blip r:embed="rId4"/>
          <a:stretch>
            <a:fillRect/>
          </a:stretch>
        </p:blipFill>
        <p:spPr>
          <a:xfrm>
            <a:off x="4290540" y="4336362"/>
            <a:ext cx="998034" cy="584103"/>
          </a:xfrm>
          <a:prstGeom prst="rect">
            <a:avLst/>
          </a:prstGeom>
        </p:spPr>
      </p:pic>
      <p:pic>
        <p:nvPicPr>
          <p:cNvPr id="8" name="Picture 7">
            <a:extLst>
              <a:ext uri="{FF2B5EF4-FFF2-40B4-BE49-F238E27FC236}">
                <a16:creationId xmlns:a16="http://schemas.microsoft.com/office/drawing/2014/main" id="{2676B2AA-74A1-4444-B583-9680CE5A1F86}"/>
              </a:ext>
            </a:extLst>
          </p:cNvPr>
          <p:cNvPicPr>
            <a:picLocks noChangeAspect="1"/>
          </p:cNvPicPr>
          <p:nvPr/>
        </p:nvPicPr>
        <p:blipFill>
          <a:blip r:embed="rId5"/>
          <a:stretch>
            <a:fillRect/>
          </a:stretch>
        </p:blipFill>
        <p:spPr>
          <a:xfrm>
            <a:off x="3519473" y="5520577"/>
            <a:ext cx="1494790" cy="1274083"/>
          </a:xfrm>
          <a:prstGeom prst="rect">
            <a:avLst/>
          </a:prstGeom>
        </p:spPr>
      </p:pic>
      <p:sp>
        <p:nvSpPr>
          <p:cNvPr id="34" name="TextBox 33">
            <a:extLst>
              <a:ext uri="{FF2B5EF4-FFF2-40B4-BE49-F238E27FC236}">
                <a16:creationId xmlns:a16="http://schemas.microsoft.com/office/drawing/2014/main" id="{4419C38B-DB82-AE41-AECC-B04EB49E9B12}"/>
              </a:ext>
            </a:extLst>
          </p:cNvPr>
          <p:cNvSpPr txBox="1"/>
          <p:nvPr/>
        </p:nvSpPr>
        <p:spPr>
          <a:xfrm>
            <a:off x="120975" y="9614"/>
            <a:ext cx="5540676" cy="830997"/>
          </a:xfrm>
          <a:prstGeom prst="rect">
            <a:avLst/>
          </a:prstGeom>
          <a:noFill/>
        </p:spPr>
        <p:txBody>
          <a:bodyPr wrap="square" rtlCol="0">
            <a:spAutoFit/>
          </a:bodyPr>
          <a:lstStyle/>
          <a:p>
            <a:pPr algn="ctr"/>
            <a:r>
              <a:rPr lang="en-US" sz="2400" b="1" dirty="0"/>
              <a:t>A Myriad of Other Specialized </a:t>
            </a:r>
          </a:p>
          <a:p>
            <a:pPr algn="ctr"/>
            <a:r>
              <a:rPr lang="en-US" sz="2400" b="1" dirty="0"/>
              <a:t>RNA-</a:t>
            </a:r>
            <a:r>
              <a:rPr lang="en-US" sz="2400" b="1" dirty="0" err="1"/>
              <a:t>seq</a:t>
            </a:r>
            <a:r>
              <a:rPr lang="en-US" sz="2400" b="1" dirty="0"/>
              <a:t> -based Applications</a:t>
            </a:r>
          </a:p>
        </p:txBody>
      </p:sp>
      <p:sp>
        <p:nvSpPr>
          <p:cNvPr id="35" name="Down Arrow 34">
            <a:extLst>
              <a:ext uri="{FF2B5EF4-FFF2-40B4-BE49-F238E27FC236}">
                <a16:creationId xmlns:a16="http://schemas.microsoft.com/office/drawing/2014/main" id="{AF37C5C7-6ED8-674B-AE8C-95F49A405910}"/>
              </a:ext>
            </a:extLst>
          </p:cNvPr>
          <p:cNvSpPr/>
          <p:nvPr/>
        </p:nvSpPr>
        <p:spPr>
          <a:xfrm>
            <a:off x="4170988" y="4960638"/>
            <a:ext cx="346518" cy="475519"/>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E1B6B12C-C63B-3D46-86A0-B581456C08C8}"/>
              </a:ext>
            </a:extLst>
          </p:cNvPr>
          <p:cNvGrpSpPr/>
          <p:nvPr/>
        </p:nvGrpSpPr>
        <p:grpSpPr>
          <a:xfrm>
            <a:off x="2753687" y="1094222"/>
            <a:ext cx="2509405" cy="2325540"/>
            <a:chOff x="2753687" y="1094222"/>
            <a:chExt cx="2509405" cy="2325540"/>
          </a:xfrm>
        </p:grpSpPr>
        <p:grpSp>
          <p:nvGrpSpPr>
            <p:cNvPr id="32" name="Group 31">
              <a:extLst>
                <a:ext uri="{FF2B5EF4-FFF2-40B4-BE49-F238E27FC236}">
                  <a16:creationId xmlns:a16="http://schemas.microsoft.com/office/drawing/2014/main" id="{7BF8F5BA-4891-EF42-BF2D-39A737F79EA4}"/>
                </a:ext>
              </a:extLst>
            </p:cNvPr>
            <p:cNvGrpSpPr/>
            <p:nvPr/>
          </p:nvGrpSpPr>
          <p:grpSpPr>
            <a:xfrm>
              <a:off x="2753687" y="1094222"/>
              <a:ext cx="2509405" cy="1833369"/>
              <a:chOff x="2281916" y="176437"/>
              <a:chExt cx="2509405" cy="1833369"/>
            </a:xfrm>
          </p:grpSpPr>
          <p:pic>
            <p:nvPicPr>
              <p:cNvPr id="6" name="Picture 5">
                <a:extLst>
                  <a:ext uri="{FF2B5EF4-FFF2-40B4-BE49-F238E27FC236}">
                    <a16:creationId xmlns:a16="http://schemas.microsoft.com/office/drawing/2014/main" id="{765CA561-44CC-CA4C-9C3A-B35B6F81E299}"/>
                  </a:ext>
                </a:extLst>
              </p:cNvPr>
              <p:cNvPicPr>
                <a:picLocks noChangeAspect="1"/>
              </p:cNvPicPr>
              <p:nvPr/>
            </p:nvPicPr>
            <p:blipFill>
              <a:blip r:embed="rId6"/>
              <a:stretch>
                <a:fillRect/>
              </a:stretch>
            </p:blipFill>
            <p:spPr>
              <a:xfrm>
                <a:off x="2665398" y="703491"/>
                <a:ext cx="1808176" cy="1306315"/>
              </a:xfrm>
              <a:prstGeom prst="rect">
                <a:avLst/>
              </a:prstGeom>
            </p:spPr>
          </p:pic>
          <p:sp>
            <p:nvSpPr>
              <p:cNvPr id="14" name="TextBox 13">
                <a:extLst>
                  <a:ext uri="{FF2B5EF4-FFF2-40B4-BE49-F238E27FC236}">
                    <a16:creationId xmlns:a16="http://schemas.microsoft.com/office/drawing/2014/main" id="{A4452FA0-91C7-1549-A98D-1A33D91333DA}"/>
                  </a:ext>
                </a:extLst>
              </p:cNvPr>
              <p:cNvSpPr txBox="1"/>
              <p:nvPr/>
            </p:nvSpPr>
            <p:spPr>
              <a:xfrm>
                <a:off x="2281916" y="224859"/>
                <a:ext cx="2509405" cy="369332"/>
              </a:xfrm>
              <a:prstGeom prst="rect">
                <a:avLst/>
              </a:prstGeom>
              <a:noFill/>
            </p:spPr>
            <p:txBody>
              <a:bodyPr wrap="none" rtlCol="0">
                <a:spAutoFit/>
              </a:bodyPr>
              <a:lstStyle/>
              <a:p>
                <a:r>
                  <a:rPr lang="en-US" dirty="0"/>
                  <a:t>RNA-Protein Interactions</a:t>
                </a:r>
              </a:p>
            </p:txBody>
          </p:sp>
          <p:sp>
            <p:nvSpPr>
              <p:cNvPr id="19" name="Rectangle 18">
                <a:extLst>
                  <a:ext uri="{FF2B5EF4-FFF2-40B4-BE49-F238E27FC236}">
                    <a16:creationId xmlns:a16="http://schemas.microsoft.com/office/drawing/2014/main" id="{A20E841B-706C-CC46-BF07-1D178F1B9623}"/>
                  </a:ext>
                </a:extLst>
              </p:cNvPr>
              <p:cNvSpPr/>
              <p:nvPr/>
            </p:nvSpPr>
            <p:spPr>
              <a:xfrm>
                <a:off x="2284616" y="176437"/>
                <a:ext cx="2506705" cy="183336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Down Arrow 35">
              <a:extLst>
                <a:ext uri="{FF2B5EF4-FFF2-40B4-BE49-F238E27FC236}">
                  <a16:creationId xmlns:a16="http://schemas.microsoft.com/office/drawing/2014/main" id="{A957239C-E01B-1F49-870C-ED93062D308E}"/>
                </a:ext>
              </a:extLst>
            </p:cNvPr>
            <p:cNvSpPr/>
            <p:nvPr/>
          </p:nvSpPr>
          <p:spPr>
            <a:xfrm>
              <a:off x="3877126" y="3108264"/>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3C082489-C3E5-B84A-BCDA-D22F4279F1A7}"/>
              </a:ext>
            </a:extLst>
          </p:cNvPr>
          <p:cNvGrpSpPr/>
          <p:nvPr/>
        </p:nvGrpSpPr>
        <p:grpSpPr>
          <a:xfrm>
            <a:off x="62411" y="1398130"/>
            <a:ext cx="2954767" cy="3248075"/>
            <a:chOff x="62411" y="1398130"/>
            <a:chExt cx="2954767" cy="3248075"/>
          </a:xfrm>
        </p:grpSpPr>
        <p:grpSp>
          <p:nvGrpSpPr>
            <p:cNvPr id="33" name="Group 32">
              <a:extLst>
                <a:ext uri="{FF2B5EF4-FFF2-40B4-BE49-F238E27FC236}">
                  <a16:creationId xmlns:a16="http://schemas.microsoft.com/office/drawing/2014/main" id="{9125B49F-14DA-C940-9292-24B125EC1AE5}"/>
                </a:ext>
              </a:extLst>
            </p:cNvPr>
            <p:cNvGrpSpPr/>
            <p:nvPr/>
          </p:nvGrpSpPr>
          <p:grpSpPr>
            <a:xfrm>
              <a:off x="62411" y="1398130"/>
              <a:ext cx="2061270" cy="3248075"/>
              <a:chOff x="134099" y="409525"/>
              <a:chExt cx="2061270" cy="3248075"/>
            </a:xfrm>
          </p:grpSpPr>
          <p:sp>
            <p:nvSpPr>
              <p:cNvPr id="18" name="Rectangle 17">
                <a:extLst>
                  <a:ext uri="{FF2B5EF4-FFF2-40B4-BE49-F238E27FC236}">
                    <a16:creationId xmlns:a16="http://schemas.microsoft.com/office/drawing/2014/main" id="{FD1EBBAC-BD3D-F043-A71A-51B6EA613D07}"/>
                  </a:ext>
                </a:extLst>
              </p:cNvPr>
              <p:cNvSpPr/>
              <p:nvPr/>
            </p:nvSpPr>
            <p:spPr>
              <a:xfrm>
                <a:off x="134099" y="409525"/>
                <a:ext cx="1979181" cy="32480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14B2853-EA20-D143-A6BF-D0C882433F6E}"/>
                  </a:ext>
                </a:extLst>
              </p:cNvPr>
              <p:cNvPicPr>
                <a:picLocks noChangeAspect="1"/>
              </p:cNvPicPr>
              <p:nvPr/>
            </p:nvPicPr>
            <p:blipFill>
              <a:blip r:embed="rId7"/>
              <a:stretch>
                <a:fillRect/>
              </a:stretch>
            </p:blipFill>
            <p:spPr>
              <a:xfrm>
                <a:off x="192663" y="1115955"/>
                <a:ext cx="1697509" cy="1112383"/>
              </a:xfrm>
              <a:prstGeom prst="rect">
                <a:avLst/>
              </a:prstGeom>
            </p:spPr>
          </p:pic>
          <p:grpSp>
            <p:nvGrpSpPr>
              <p:cNvPr id="12" name="Group 11">
                <a:extLst>
                  <a:ext uri="{FF2B5EF4-FFF2-40B4-BE49-F238E27FC236}">
                    <a16:creationId xmlns:a16="http://schemas.microsoft.com/office/drawing/2014/main" id="{96C9A3CA-89CF-3744-BC3B-DF3E718164FC}"/>
                  </a:ext>
                </a:extLst>
              </p:cNvPr>
              <p:cNvGrpSpPr/>
              <p:nvPr/>
            </p:nvGrpSpPr>
            <p:grpSpPr>
              <a:xfrm>
                <a:off x="426087" y="2697230"/>
                <a:ext cx="1185091" cy="884773"/>
                <a:chOff x="6811010" y="4887038"/>
                <a:chExt cx="2304959" cy="1720850"/>
              </a:xfrm>
            </p:grpSpPr>
            <p:pic>
              <p:nvPicPr>
                <p:cNvPr id="10" name="Picture 9">
                  <a:extLst>
                    <a:ext uri="{FF2B5EF4-FFF2-40B4-BE49-F238E27FC236}">
                      <a16:creationId xmlns:a16="http://schemas.microsoft.com/office/drawing/2014/main" id="{9F40003E-EF79-DE4E-8F88-5FF73B32EC87}"/>
                    </a:ext>
                  </a:extLst>
                </p:cNvPr>
                <p:cNvPicPr>
                  <a:picLocks noChangeAspect="1"/>
                </p:cNvPicPr>
                <p:nvPr/>
              </p:nvPicPr>
              <p:blipFill>
                <a:blip r:embed="rId8"/>
                <a:stretch>
                  <a:fillRect/>
                </a:stretch>
              </p:blipFill>
              <p:spPr>
                <a:xfrm>
                  <a:off x="6811010" y="4887038"/>
                  <a:ext cx="927100" cy="1104900"/>
                </a:xfrm>
                <a:prstGeom prst="rect">
                  <a:avLst/>
                </a:prstGeom>
              </p:spPr>
            </p:pic>
            <p:pic>
              <p:nvPicPr>
                <p:cNvPr id="11" name="Picture 10">
                  <a:extLst>
                    <a:ext uri="{FF2B5EF4-FFF2-40B4-BE49-F238E27FC236}">
                      <a16:creationId xmlns:a16="http://schemas.microsoft.com/office/drawing/2014/main" id="{E8D0D827-19D3-ED46-9DD9-C2FFA9B74A05}"/>
                    </a:ext>
                  </a:extLst>
                </p:cNvPr>
                <p:cNvPicPr>
                  <a:picLocks noChangeAspect="1"/>
                </p:cNvPicPr>
                <p:nvPr/>
              </p:nvPicPr>
              <p:blipFill>
                <a:blip r:embed="rId9"/>
                <a:stretch>
                  <a:fillRect/>
                </a:stretch>
              </p:blipFill>
              <p:spPr>
                <a:xfrm>
                  <a:off x="7477669" y="5439488"/>
                  <a:ext cx="1638300" cy="1168400"/>
                </a:xfrm>
                <a:prstGeom prst="rect">
                  <a:avLst/>
                </a:prstGeom>
              </p:spPr>
            </p:pic>
          </p:grpSp>
          <p:sp>
            <p:nvSpPr>
              <p:cNvPr id="13" name="TextBox 12">
                <a:extLst>
                  <a:ext uri="{FF2B5EF4-FFF2-40B4-BE49-F238E27FC236}">
                    <a16:creationId xmlns:a16="http://schemas.microsoft.com/office/drawing/2014/main" id="{DCADED9D-2712-2D4A-85C6-775B29BCC8C8}"/>
                  </a:ext>
                </a:extLst>
              </p:cNvPr>
              <p:cNvSpPr txBox="1"/>
              <p:nvPr/>
            </p:nvSpPr>
            <p:spPr>
              <a:xfrm>
                <a:off x="134099" y="518825"/>
                <a:ext cx="2061270" cy="369332"/>
              </a:xfrm>
              <a:prstGeom prst="rect">
                <a:avLst/>
              </a:prstGeom>
              <a:noFill/>
            </p:spPr>
            <p:txBody>
              <a:bodyPr wrap="none" rtlCol="0">
                <a:spAutoFit/>
              </a:bodyPr>
              <a:lstStyle/>
              <a:p>
                <a:r>
                  <a:rPr lang="en-US" dirty="0"/>
                  <a:t>Ribosomal profiling</a:t>
                </a:r>
              </a:p>
            </p:txBody>
          </p:sp>
          <p:sp>
            <p:nvSpPr>
              <p:cNvPr id="27" name="Down Arrow 26">
                <a:extLst>
                  <a:ext uri="{FF2B5EF4-FFF2-40B4-BE49-F238E27FC236}">
                    <a16:creationId xmlns:a16="http://schemas.microsoft.com/office/drawing/2014/main" id="{3A7D35C8-BCE3-9A46-87D7-2EF879A09E0D}"/>
                  </a:ext>
                </a:extLst>
              </p:cNvPr>
              <p:cNvSpPr/>
              <p:nvPr/>
            </p:nvSpPr>
            <p:spPr>
              <a:xfrm>
                <a:off x="950430" y="2273794"/>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 name="Down Arrow 36">
              <a:extLst>
                <a:ext uri="{FF2B5EF4-FFF2-40B4-BE49-F238E27FC236}">
                  <a16:creationId xmlns:a16="http://schemas.microsoft.com/office/drawing/2014/main" id="{F6D9FB3D-5E9F-0A42-8263-9CF9F63A423B}"/>
                </a:ext>
              </a:extLst>
            </p:cNvPr>
            <p:cNvSpPr/>
            <p:nvPr/>
          </p:nvSpPr>
          <p:spPr>
            <a:xfrm rot="17925824">
              <a:off x="2425900" y="3313208"/>
              <a:ext cx="346518" cy="836039"/>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DE7FB981-82A6-8048-B7E1-E26CEAC40740}"/>
              </a:ext>
            </a:extLst>
          </p:cNvPr>
          <p:cNvGrpSpPr/>
          <p:nvPr/>
        </p:nvGrpSpPr>
        <p:grpSpPr>
          <a:xfrm>
            <a:off x="5273599" y="343111"/>
            <a:ext cx="3267921" cy="3318977"/>
            <a:chOff x="5273599" y="343111"/>
            <a:chExt cx="3267921" cy="3318977"/>
          </a:xfrm>
        </p:grpSpPr>
        <p:grpSp>
          <p:nvGrpSpPr>
            <p:cNvPr id="31" name="Group 30">
              <a:extLst>
                <a:ext uri="{FF2B5EF4-FFF2-40B4-BE49-F238E27FC236}">
                  <a16:creationId xmlns:a16="http://schemas.microsoft.com/office/drawing/2014/main" id="{B28CDCF7-B4A5-BE4A-B815-8760D5BA0468}"/>
                </a:ext>
              </a:extLst>
            </p:cNvPr>
            <p:cNvGrpSpPr/>
            <p:nvPr/>
          </p:nvGrpSpPr>
          <p:grpSpPr>
            <a:xfrm>
              <a:off x="6016092" y="343111"/>
              <a:ext cx="2525428" cy="2841174"/>
              <a:chOff x="5091643" y="18173"/>
              <a:chExt cx="2525428" cy="2841174"/>
            </a:xfrm>
          </p:grpSpPr>
          <p:pic>
            <p:nvPicPr>
              <p:cNvPr id="4" name="Picture 3">
                <a:extLst>
                  <a:ext uri="{FF2B5EF4-FFF2-40B4-BE49-F238E27FC236}">
                    <a16:creationId xmlns:a16="http://schemas.microsoft.com/office/drawing/2014/main" id="{46E534F0-7A93-8F44-AC28-00F2D23399FB}"/>
                  </a:ext>
                </a:extLst>
              </p:cNvPr>
              <p:cNvPicPr>
                <a:picLocks noChangeAspect="1"/>
              </p:cNvPicPr>
              <p:nvPr/>
            </p:nvPicPr>
            <p:blipFill>
              <a:blip r:embed="rId10"/>
              <a:stretch>
                <a:fillRect/>
              </a:stretch>
            </p:blipFill>
            <p:spPr>
              <a:xfrm>
                <a:off x="5581381" y="407454"/>
                <a:ext cx="1545952" cy="1224449"/>
              </a:xfrm>
              <a:prstGeom prst="rect">
                <a:avLst/>
              </a:prstGeom>
            </p:spPr>
          </p:pic>
          <p:pic>
            <p:nvPicPr>
              <p:cNvPr id="5" name="Picture 4">
                <a:extLst>
                  <a:ext uri="{FF2B5EF4-FFF2-40B4-BE49-F238E27FC236}">
                    <a16:creationId xmlns:a16="http://schemas.microsoft.com/office/drawing/2014/main" id="{690DF812-4BE1-4B44-897B-3F71665E86E7}"/>
                  </a:ext>
                </a:extLst>
              </p:cNvPr>
              <p:cNvPicPr>
                <a:picLocks noChangeAspect="1"/>
              </p:cNvPicPr>
              <p:nvPr/>
            </p:nvPicPr>
            <p:blipFill>
              <a:blip r:embed="rId11"/>
              <a:stretch>
                <a:fillRect/>
              </a:stretch>
            </p:blipFill>
            <p:spPr>
              <a:xfrm>
                <a:off x="5144682" y="2161856"/>
                <a:ext cx="2419350" cy="535374"/>
              </a:xfrm>
              <a:prstGeom prst="rect">
                <a:avLst/>
              </a:prstGeom>
            </p:spPr>
          </p:pic>
          <p:sp>
            <p:nvSpPr>
              <p:cNvPr id="15" name="TextBox 14">
                <a:extLst>
                  <a:ext uri="{FF2B5EF4-FFF2-40B4-BE49-F238E27FC236}">
                    <a16:creationId xmlns:a16="http://schemas.microsoft.com/office/drawing/2014/main" id="{B35C35CF-8409-6E4A-A817-7F78E7C125DC}"/>
                  </a:ext>
                </a:extLst>
              </p:cNvPr>
              <p:cNvSpPr txBox="1"/>
              <p:nvPr/>
            </p:nvSpPr>
            <p:spPr>
              <a:xfrm>
                <a:off x="5298349" y="108930"/>
                <a:ext cx="2230291" cy="369332"/>
              </a:xfrm>
              <a:prstGeom prst="rect">
                <a:avLst/>
              </a:prstGeom>
              <a:noFill/>
            </p:spPr>
            <p:txBody>
              <a:bodyPr wrap="none" rtlCol="0">
                <a:spAutoFit/>
              </a:bodyPr>
              <a:lstStyle/>
              <a:p>
                <a:r>
                  <a:rPr lang="en-US" dirty="0"/>
                  <a:t>RNA-RNA interactions</a:t>
                </a:r>
              </a:p>
            </p:txBody>
          </p:sp>
          <p:sp>
            <p:nvSpPr>
              <p:cNvPr id="20" name="Rectangle 19">
                <a:extLst>
                  <a:ext uri="{FF2B5EF4-FFF2-40B4-BE49-F238E27FC236}">
                    <a16:creationId xmlns:a16="http://schemas.microsoft.com/office/drawing/2014/main" id="{BC86BF43-0C93-714D-877E-A0F0FCB7FED1}"/>
                  </a:ext>
                </a:extLst>
              </p:cNvPr>
              <p:cNvSpPr/>
              <p:nvPr/>
            </p:nvSpPr>
            <p:spPr>
              <a:xfrm>
                <a:off x="5091643" y="18173"/>
                <a:ext cx="2525428" cy="284117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Down Arrow 27">
                <a:extLst>
                  <a:ext uri="{FF2B5EF4-FFF2-40B4-BE49-F238E27FC236}">
                    <a16:creationId xmlns:a16="http://schemas.microsoft.com/office/drawing/2014/main" id="{E5CCCAF5-5130-5945-AC50-A753A76E0CD9}"/>
                  </a:ext>
                </a:extLst>
              </p:cNvPr>
              <p:cNvSpPr/>
              <p:nvPr/>
            </p:nvSpPr>
            <p:spPr>
              <a:xfrm>
                <a:off x="6240235" y="1720345"/>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8" name="Down Arrow 37">
              <a:extLst>
                <a:ext uri="{FF2B5EF4-FFF2-40B4-BE49-F238E27FC236}">
                  <a16:creationId xmlns:a16="http://schemas.microsoft.com/office/drawing/2014/main" id="{8D345F11-646A-F541-93FF-1274FEB4B319}"/>
                </a:ext>
              </a:extLst>
            </p:cNvPr>
            <p:cNvSpPr/>
            <p:nvPr/>
          </p:nvSpPr>
          <p:spPr>
            <a:xfrm rot="3104996">
              <a:off x="5481232" y="3107937"/>
              <a:ext cx="346518" cy="761784"/>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E983507-69FB-4343-AE84-44EC3F1CD605}"/>
              </a:ext>
            </a:extLst>
          </p:cNvPr>
          <p:cNvGrpSpPr/>
          <p:nvPr/>
        </p:nvGrpSpPr>
        <p:grpSpPr>
          <a:xfrm>
            <a:off x="5567718" y="3699740"/>
            <a:ext cx="3344845" cy="2841174"/>
            <a:chOff x="5567718" y="3699740"/>
            <a:chExt cx="3344845" cy="2841174"/>
          </a:xfrm>
        </p:grpSpPr>
        <p:grpSp>
          <p:nvGrpSpPr>
            <p:cNvPr id="30" name="Group 29">
              <a:extLst>
                <a:ext uri="{FF2B5EF4-FFF2-40B4-BE49-F238E27FC236}">
                  <a16:creationId xmlns:a16="http://schemas.microsoft.com/office/drawing/2014/main" id="{10C710EF-655D-A14E-9F40-D6FF90337C8C}"/>
                </a:ext>
              </a:extLst>
            </p:cNvPr>
            <p:cNvGrpSpPr/>
            <p:nvPr/>
          </p:nvGrpSpPr>
          <p:grpSpPr>
            <a:xfrm>
              <a:off x="6387135" y="3699740"/>
              <a:ext cx="2525428" cy="2841174"/>
              <a:chOff x="5864619" y="3066562"/>
              <a:chExt cx="2525428" cy="2841174"/>
            </a:xfrm>
          </p:grpSpPr>
          <p:pic>
            <p:nvPicPr>
              <p:cNvPr id="2" name="Picture 1">
                <a:extLst>
                  <a:ext uri="{FF2B5EF4-FFF2-40B4-BE49-F238E27FC236}">
                    <a16:creationId xmlns:a16="http://schemas.microsoft.com/office/drawing/2014/main" id="{BC36C10D-DC16-0148-84DA-E5E9C9DF7586}"/>
                  </a:ext>
                </a:extLst>
              </p:cNvPr>
              <p:cNvPicPr>
                <a:picLocks noChangeAspect="1"/>
              </p:cNvPicPr>
              <p:nvPr/>
            </p:nvPicPr>
            <p:blipFill>
              <a:blip r:embed="rId12"/>
              <a:stretch>
                <a:fillRect/>
              </a:stretch>
            </p:blipFill>
            <p:spPr>
              <a:xfrm>
                <a:off x="6163493" y="3377770"/>
                <a:ext cx="2023524" cy="1052830"/>
              </a:xfrm>
              <a:prstGeom prst="rect">
                <a:avLst/>
              </a:prstGeom>
            </p:spPr>
          </p:pic>
          <p:pic>
            <p:nvPicPr>
              <p:cNvPr id="3" name="Picture 2">
                <a:extLst>
                  <a:ext uri="{FF2B5EF4-FFF2-40B4-BE49-F238E27FC236}">
                    <a16:creationId xmlns:a16="http://schemas.microsoft.com/office/drawing/2014/main" id="{DBE5F6F8-5BE9-E846-9ED7-298F6356D6BE}"/>
                  </a:ext>
                </a:extLst>
              </p:cNvPr>
              <p:cNvPicPr>
                <a:picLocks noChangeAspect="1"/>
              </p:cNvPicPr>
              <p:nvPr/>
            </p:nvPicPr>
            <p:blipFill>
              <a:blip r:embed="rId13"/>
              <a:stretch>
                <a:fillRect/>
              </a:stretch>
            </p:blipFill>
            <p:spPr>
              <a:xfrm>
                <a:off x="6200678" y="4788279"/>
                <a:ext cx="2023618" cy="1023620"/>
              </a:xfrm>
              <a:prstGeom prst="rect">
                <a:avLst/>
              </a:prstGeom>
            </p:spPr>
          </p:pic>
          <p:sp>
            <p:nvSpPr>
              <p:cNvPr id="16" name="TextBox 15">
                <a:extLst>
                  <a:ext uri="{FF2B5EF4-FFF2-40B4-BE49-F238E27FC236}">
                    <a16:creationId xmlns:a16="http://schemas.microsoft.com/office/drawing/2014/main" id="{EF936F43-28E5-AF4C-9AC2-C085EA163556}"/>
                  </a:ext>
                </a:extLst>
              </p:cNvPr>
              <p:cNvSpPr txBox="1"/>
              <p:nvPr/>
            </p:nvSpPr>
            <p:spPr>
              <a:xfrm>
                <a:off x="6127427" y="3127029"/>
                <a:ext cx="1949060" cy="369332"/>
              </a:xfrm>
              <a:prstGeom prst="rect">
                <a:avLst/>
              </a:prstGeom>
              <a:noFill/>
            </p:spPr>
            <p:txBody>
              <a:bodyPr wrap="none" rtlCol="0">
                <a:spAutoFit/>
              </a:bodyPr>
              <a:lstStyle/>
              <a:p>
                <a:r>
                  <a:rPr lang="en-US" dirty="0"/>
                  <a:t>RNA </a:t>
                </a:r>
                <a:r>
                  <a:rPr lang="en-US" dirty="0" err="1"/>
                  <a:t>Structuromics</a:t>
                </a:r>
                <a:endParaRPr lang="en-US" dirty="0"/>
              </a:p>
            </p:txBody>
          </p:sp>
          <p:sp>
            <p:nvSpPr>
              <p:cNvPr id="21" name="Rectangle 20">
                <a:extLst>
                  <a:ext uri="{FF2B5EF4-FFF2-40B4-BE49-F238E27FC236}">
                    <a16:creationId xmlns:a16="http://schemas.microsoft.com/office/drawing/2014/main" id="{5C8F3601-338B-FC44-9706-BAAEF3C01CBC}"/>
                  </a:ext>
                </a:extLst>
              </p:cNvPr>
              <p:cNvSpPr/>
              <p:nvPr/>
            </p:nvSpPr>
            <p:spPr>
              <a:xfrm>
                <a:off x="5864619" y="3066562"/>
                <a:ext cx="2525428" cy="284117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Down Arrow 28">
                <a:extLst>
                  <a:ext uri="{FF2B5EF4-FFF2-40B4-BE49-F238E27FC236}">
                    <a16:creationId xmlns:a16="http://schemas.microsoft.com/office/drawing/2014/main" id="{FE1FAFCF-E985-3E4B-9AEF-6F044E5BD591}"/>
                  </a:ext>
                </a:extLst>
              </p:cNvPr>
              <p:cNvSpPr/>
              <p:nvPr/>
            </p:nvSpPr>
            <p:spPr>
              <a:xfrm>
                <a:off x="6954074" y="4573640"/>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9" name="Down Arrow 38">
              <a:extLst>
                <a:ext uri="{FF2B5EF4-FFF2-40B4-BE49-F238E27FC236}">
                  <a16:creationId xmlns:a16="http://schemas.microsoft.com/office/drawing/2014/main" id="{04DD966D-BF34-074C-A808-65F56B51CE27}"/>
                </a:ext>
              </a:extLst>
            </p:cNvPr>
            <p:cNvSpPr/>
            <p:nvPr/>
          </p:nvSpPr>
          <p:spPr>
            <a:xfrm rot="5400000">
              <a:off x="5684745" y="4068648"/>
              <a:ext cx="346518" cy="580572"/>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0" name="Picture 39">
            <a:extLst>
              <a:ext uri="{FF2B5EF4-FFF2-40B4-BE49-F238E27FC236}">
                <a16:creationId xmlns:a16="http://schemas.microsoft.com/office/drawing/2014/main" id="{F57FCABF-00A0-D64B-8A93-8E17007FEA66}"/>
              </a:ext>
            </a:extLst>
          </p:cNvPr>
          <p:cNvPicPr>
            <a:picLocks noChangeAspect="1"/>
          </p:cNvPicPr>
          <p:nvPr/>
        </p:nvPicPr>
        <p:blipFill>
          <a:blip r:embed="rId4"/>
          <a:stretch>
            <a:fillRect/>
          </a:stretch>
        </p:blipFill>
        <p:spPr>
          <a:xfrm>
            <a:off x="3292506" y="4325185"/>
            <a:ext cx="998034" cy="584103"/>
          </a:xfrm>
          <a:prstGeom prst="rect">
            <a:avLst/>
          </a:prstGeom>
        </p:spPr>
      </p:pic>
      <p:pic>
        <p:nvPicPr>
          <p:cNvPr id="41" name="Picture 40">
            <a:extLst>
              <a:ext uri="{FF2B5EF4-FFF2-40B4-BE49-F238E27FC236}">
                <a16:creationId xmlns:a16="http://schemas.microsoft.com/office/drawing/2014/main" id="{4C4F7370-DB37-EB4B-B715-C46751BFF659}"/>
              </a:ext>
            </a:extLst>
          </p:cNvPr>
          <p:cNvPicPr>
            <a:picLocks noChangeAspect="1"/>
          </p:cNvPicPr>
          <p:nvPr/>
        </p:nvPicPr>
        <p:blipFill>
          <a:blip r:embed="rId4"/>
          <a:stretch>
            <a:fillRect/>
          </a:stretch>
        </p:blipFill>
        <p:spPr>
          <a:xfrm>
            <a:off x="3693969" y="3698872"/>
            <a:ext cx="998034" cy="584103"/>
          </a:xfrm>
          <a:prstGeom prst="rect">
            <a:avLst/>
          </a:prstGeom>
        </p:spPr>
      </p:pic>
      <p:pic>
        <p:nvPicPr>
          <p:cNvPr id="46" name="Picture 45">
            <a:extLst>
              <a:ext uri="{FF2B5EF4-FFF2-40B4-BE49-F238E27FC236}">
                <a16:creationId xmlns:a16="http://schemas.microsoft.com/office/drawing/2014/main" id="{30EFF2FE-A27B-1443-80E0-CA99656762C7}"/>
              </a:ext>
            </a:extLst>
          </p:cNvPr>
          <p:cNvPicPr>
            <a:picLocks noChangeAspect="1"/>
          </p:cNvPicPr>
          <p:nvPr/>
        </p:nvPicPr>
        <p:blipFill>
          <a:blip r:embed="rId14"/>
          <a:stretch>
            <a:fillRect/>
          </a:stretch>
        </p:blipFill>
        <p:spPr>
          <a:xfrm>
            <a:off x="49773" y="5562645"/>
            <a:ext cx="889205" cy="313100"/>
          </a:xfrm>
          <a:prstGeom prst="rect">
            <a:avLst/>
          </a:prstGeom>
        </p:spPr>
      </p:pic>
      <p:pic>
        <p:nvPicPr>
          <p:cNvPr id="47" name="Picture 46">
            <a:extLst>
              <a:ext uri="{FF2B5EF4-FFF2-40B4-BE49-F238E27FC236}">
                <a16:creationId xmlns:a16="http://schemas.microsoft.com/office/drawing/2014/main" id="{023EEDD7-0258-1942-8047-93C43DA3DAD0}"/>
              </a:ext>
            </a:extLst>
          </p:cNvPr>
          <p:cNvPicPr>
            <a:picLocks noChangeAspect="1"/>
          </p:cNvPicPr>
          <p:nvPr/>
        </p:nvPicPr>
        <p:blipFill>
          <a:blip r:embed="rId15"/>
          <a:stretch>
            <a:fillRect/>
          </a:stretch>
        </p:blipFill>
        <p:spPr>
          <a:xfrm>
            <a:off x="880731" y="5605319"/>
            <a:ext cx="878472" cy="227752"/>
          </a:xfrm>
          <a:prstGeom prst="rect">
            <a:avLst/>
          </a:prstGeom>
        </p:spPr>
      </p:pic>
      <p:pic>
        <p:nvPicPr>
          <p:cNvPr id="48" name="Picture 47">
            <a:extLst>
              <a:ext uri="{FF2B5EF4-FFF2-40B4-BE49-F238E27FC236}">
                <a16:creationId xmlns:a16="http://schemas.microsoft.com/office/drawing/2014/main" id="{90E04BAD-AA64-AB43-88AB-E2762E4A5AD5}"/>
              </a:ext>
            </a:extLst>
          </p:cNvPr>
          <p:cNvPicPr>
            <a:picLocks noChangeAspect="1"/>
          </p:cNvPicPr>
          <p:nvPr/>
        </p:nvPicPr>
        <p:blipFill>
          <a:blip r:embed="rId16"/>
          <a:stretch>
            <a:fillRect/>
          </a:stretch>
        </p:blipFill>
        <p:spPr>
          <a:xfrm>
            <a:off x="59680" y="5875745"/>
            <a:ext cx="1638124" cy="464135"/>
          </a:xfrm>
          <a:prstGeom prst="rect">
            <a:avLst/>
          </a:prstGeom>
        </p:spPr>
      </p:pic>
      <p:sp>
        <p:nvSpPr>
          <p:cNvPr id="17" name="TextBox 16">
            <a:extLst>
              <a:ext uri="{FF2B5EF4-FFF2-40B4-BE49-F238E27FC236}">
                <a16:creationId xmlns:a16="http://schemas.microsoft.com/office/drawing/2014/main" id="{F252E6DD-7F2E-6D47-BCBA-ACCE44AC015D}"/>
              </a:ext>
            </a:extLst>
          </p:cNvPr>
          <p:cNvSpPr txBox="1"/>
          <p:nvPr/>
        </p:nvSpPr>
        <p:spPr>
          <a:xfrm>
            <a:off x="0" y="6275851"/>
            <a:ext cx="3222357" cy="553998"/>
          </a:xfrm>
          <a:prstGeom prst="rect">
            <a:avLst/>
          </a:prstGeom>
          <a:noFill/>
        </p:spPr>
        <p:txBody>
          <a:bodyPr wrap="none" rtlCol="0">
            <a:spAutoFit/>
          </a:bodyPr>
          <a:lstStyle/>
          <a:p>
            <a:r>
              <a:rPr lang="en-US" sz="1000" dirty="0"/>
              <a:t>Adapted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Tree>
    <p:custDataLst>
      <p:tags r:id="rId1"/>
    </p:custDataLst>
    <p:extLst>
      <p:ext uri="{BB962C8B-B14F-4D97-AF65-F5344CB8AC3E}">
        <p14:creationId xmlns:p14="http://schemas.microsoft.com/office/powerpoint/2010/main" val="398355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BA8A77-9A07-FE58-3EF6-249C58623259}"/>
              </a:ext>
            </a:extLst>
          </p:cNvPr>
          <p:cNvSpPr txBox="1"/>
          <p:nvPr/>
        </p:nvSpPr>
        <p:spPr>
          <a:xfrm>
            <a:off x="2674620" y="571500"/>
            <a:ext cx="3579378" cy="461665"/>
          </a:xfrm>
          <a:prstGeom prst="rect">
            <a:avLst/>
          </a:prstGeom>
          <a:noFill/>
        </p:spPr>
        <p:txBody>
          <a:bodyPr wrap="none" rtlCol="0">
            <a:spAutoFit/>
          </a:bodyPr>
          <a:lstStyle/>
          <a:p>
            <a:r>
              <a:rPr lang="en-US" sz="2400" b="1" dirty="0"/>
              <a:t>RNA-seq Publication Trend</a:t>
            </a:r>
          </a:p>
        </p:txBody>
      </p:sp>
      <p:sp>
        <p:nvSpPr>
          <p:cNvPr id="6" name="TextBox 5">
            <a:extLst>
              <a:ext uri="{FF2B5EF4-FFF2-40B4-BE49-F238E27FC236}">
                <a16:creationId xmlns:a16="http://schemas.microsoft.com/office/drawing/2014/main" id="{62256CF4-B9EB-9623-107B-98878C1376B5}"/>
              </a:ext>
            </a:extLst>
          </p:cNvPr>
          <p:cNvSpPr txBox="1"/>
          <p:nvPr/>
        </p:nvSpPr>
        <p:spPr>
          <a:xfrm>
            <a:off x="2948940" y="1191390"/>
            <a:ext cx="2833020" cy="369332"/>
          </a:xfrm>
          <a:prstGeom prst="rect">
            <a:avLst/>
          </a:prstGeom>
          <a:noFill/>
        </p:spPr>
        <p:txBody>
          <a:bodyPr wrap="none" rtlCol="0">
            <a:spAutoFit/>
          </a:bodyPr>
          <a:lstStyle/>
          <a:p>
            <a:r>
              <a:rPr lang="en-US" b="1" dirty="0"/>
              <a:t>Paper Counts from PubMed</a:t>
            </a:r>
          </a:p>
        </p:txBody>
      </p:sp>
      <p:pic>
        <p:nvPicPr>
          <p:cNvPr id="10" name="Picture 9">
            <a:extLst>
              <a:ext uri="{FF2B5EF4-FFF2-40B4-BE49-F238E27FC236}">
                <a16:creationId xmlns:a16="http://schemas.microsoft.com/office/drawing/2014/main" id="{A2A2DC64-FDC0-C190-5D70-CF28D9BDD293}"/>
              </a:ext>
            </a:extLst>
          </p:cNvPr>
          <p:cNvPicPr>
            <a:picLocks noChangeAspect="1"/>
          </p:cNvPicPr>
          <p:nvPr/>
        </p:nvPicPr>
        <p:blipFill>
          <a:blip r:embed="rId3"/>
          <a:stretch>
            <a:fillRect/>
          </a:stretch>
        </p:blipFill>
        <p:spPr>
          <a:xfrm>
            <a:off x="826477" y="1718948"/>
            <a:ext cx="7772400" cy="4806778"/>
          </a:xfrm>
          <a:prstGeom prst="rect">
            <a:avLst/>
          </a:prstGeom>
        </p:spPr>
      </p:pic>
    </p:spTree>
    <p:extLst>
      <p:ext uri="{BB962C8B-B14F-4D97-AF65-F5344CB8AC3E}">
        <p14:creationId xmlns:p14="http://schemas.microsoft.com/office/powerpoint/2010/main" val="275680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Transcriptomics</a:t>
            </a:r>
            <a:r>
              <a:rPr lang="en-US" dirty="0"/>
              <a:t> Lecture Overview</a:t>
            </a:r>
          </a:p>
        </p:txBody>
      </p:sp>
      <p:sp>
        <p:nvSpPr>
          <p:cNvPr id="3" name="Content Placeholder 2"/>
          <p:cNvSpPr>
            <a:spLocks noGrp="1"/>
          </p:cNvSpPr>
          <p:nvPr>
            <p:ph idx="1"/>
          </p:nvPr>
        </p:nvSpPr>
        <p:spPr>
          <a:xfrm>
            <a:off x="1329559" y="2164066"/>
            <a:ext cx="6745494" cy="3219304"/>
          </a:xfrm>
        </p:spPr>
        <p:txBody>
          <a:bodyPr>
            <a:normAutofit lnSpcReduction="10000"/>
          </a:bodyPr>
          <a:lstStyle/>
          <a:p>
            <a:pPr marL="514350" indent="-514350">
              <a:buFont typeface="+mj-lt"/>
              <a:buAutoNum type="arabicPeriod"/>
            </a:pPr>
            <a:r>
              <a:rPr lang="en-US" dirty="0"/>
              <a:t>Overview of RNA-</a:t>
            </a:r>
            <a:r>
              <a:rPr lang="en-US" dirty="0" err="1"/>
              <a:t>Seq</a:t>
            </a:r>
            <a:endParaRPr lang="en-US" dirty="0"/>
          </a:p>
          <a:p>
            <a:pPr marL="514350" indent="-514350">
              <a:buFont typeface="+mj-lt"/>
              <a:buAutoNum type="arabicPeriod"/>
            </a:pPr>
            <a:r>
              <a:rPr lang="en-US" dirty="0"/>
              <a:t>Transcript reconstruction methods</a:t>
            </a:r>
          </a:p>
          <a:p>
            <a:pPr marL="514350" indent="-514350">
              <a:buFont typeface="+mj-lt"/>
              <a:buAutoNum type="arabicPeriod"/>
            </a:pPr>
            <a:r>
              <a:rPr lang="en-US" dirty="0"/>
              <a:t>Trinity de novo assembly</a:t>
            </a:r>
          </a:p>
          <a:p>
            <a:pPr marL="514350" indent="-514350">
              <a:buFont typeface="+mj-lt"/>
              <a:buAutoNum type="arabicPeriod"/>
            </a:pPr>
            <a:r>
              <a:rPr lang="en-US" dirty="0"/>
              <a:t>Transcriptome quality assessment</a:t>
            </a:r>
          </a:p>
          <a:p>
            <a:pPr marL="514350" indent="-514350">
              <a:buFont typeface="+mj-lt"/>
              <a:buAutoNum type="arabicPeriod"/>
            </a:pPr>
            <a:r>
              <a:rPr lang="en-US" dirty="0"/>
              <a:t>Latest advances for RNA-seq</a:t>
            </a:r>
          </a:p>
          <a:p>
            <a:pPr marL="514350" indent="-514350">
              <a:buFont typeface="+mj-lt"/>
              <a:buAutoNum type="arabicPeriod"/>
            </a:pPr>
            <a:r>
              <a:rPr lang="en-US" dirty="0"/>
              <a:t>Short lab activity – running Trinity</a:t>
            </a:r>
          </a:p>
        </p:txBody>
      </p:sp>
    </p:spTree>
    <p:extLst>
      <p:ext uri="{BB962C8B-B14F-4D97-AF65-F5344CB8AC3E}">
        <p14:creationId xmlns:p14="http://schemas.microsoft.com/office/powerpoint/2010/main" val="167502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rmAutofit/>
          </a:bodyPr>
          <a:lstStyle/>
          <a:p>
            <a:r>
              <a:rPr lang="en-US" dirty="0"/>
              <a:t>Part 1. Overview of RNA-</a:t>
            </a:r>
            <a:r>
              <a:rPr lang="en-US" dirty="0" err="1"/>
              <a:t>Seq</a:t>
            </a:r>
            <a:endParaRPr lang="en-US" dirty="0"/>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940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sp>
        <p:nvSpPr>
          <p:cNvPr id="2" name="Freeform 1"/>
          <p:cNvSpPr/>
          <p:nvPr/>
        </p:nvSpPr>
        <p:spPr>
          <a:xfrm>
            <a:off x="1369995" y="2397179"/>
            <a:ext cx="6607369" cy="4223600"/>
          </a:xfrm>
          <a:custGeom>
            <a:avLst/>
            <a:gdLst>
              <a:gd name="connsiteX0" fmla="*/ 4381128 w 6607369"/>
              <a:gd name="connsiteY0" fmla="*/ 0 h 4223600"/>
              <a:gd name="connsiteX1" fmla="*/ 1241557 w 6607369"/>
              <a:gd name="connsiteY1" fmla="*/ 28538 h 4223600"/>
              <a:gd name="connsiteX2" fmla="*/ 0 w 6607369"/>
              <a:gd name="connsiteY2" fmla="*/ 556488 h 4223600"/>
              <a:gd name="connsiteX3" fmla="*/ 71353 w 6607369"/>
              <a:gd name="connsiteY3" fmla="*/ 4223600 h 4223600"/>
              <a:gd name="connsiteX4" fmla="*/ 6607369 w 6607369"/>
              <a:gd name="connsiteY4" fmla="*/ 4223600 h 4223600"/>
              <a:gd name="connsiteX5" fmla="*/ 6464661 w 6607369"/>
              <a:gd name="connsiteY5" fmla="*/ 770521 h 4223600"/>
              <a:gd name="connsiteX6" fmla="*/ 4381128 w 6607369"/>
              <a:gd name="connsiteY6" fmla="*/ 613563 h 4223600"/>
              <a:gd name="connsiteX7" fmla="*/ 4366857 w 6607369"/>
              <a:gd name="connsiteY7" fmla="*/ 57075 h 42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7369" h="4223600">
                <a:moveTo>
                  <a:pt x="4381128" y="0"/>
                </a:moveTo>
                <a:lnTo>
                  <a:pt x="1241557" y="28538"/>
                </a:lnTo>
                <a:lnTo>
                  <a:pt x="0" y="556488"/>
                </a:lnTo>
                <a:lnTo>
                  <a:pt x="71353" y="4223600"/>
                </a:lnTo>
                <a:lnTo>
                  <a:pt x="6607369" y="4223600"/>
                </a:lnTo>
                <a:lnTo>
                  <a:pt x="6464661" y="770521"/>
                </a:lnTo>
                <a:lnTo>
                  <a:pt x="4381128" y="613563"/>
                </a:lnTo>
                <a:lnTo>
                  <a:pt x="4366857" y="57075"/>
                </a:lnTo>
              </a:path>
            </a:pathLst>
          </a:custGeom>
          <a:solidFill>
            <a:srgbClr val="FFFFFF"/>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4966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sp>
        <p:nvSpPr>
          <p:cNvPr id="2" name="Freeform 1"/>
          <p:cNvSpPr/>
          <p:nvPr/>
        </p:nvSpPr>
        <p:spPr>
          <a:xfrm>
            <a:off x="1412807" y="2411448"/>
            <a:ext cx="6293412" cy="4280676"/>
          </a:xfrm>
          <a:custGeom>
            <a:avLst/>
            <a:gdLst>
              <a:gd name="connsiteX0" fmla="*/ 2697177 w 6293412"/>
              <a:gd name="connsiteY0" fmla="*/ 0 h 4280676"/>
              <a:gd name="connsiteX1" fmla="*/ 2697177 w 6293412"/>
              <a:gd name="connsiteY1" fmla="*/ 1241396 h 4280676"/>
              <a:gd name="connsiteX2" fmla="*/ 2340407 w 6293412"/>
              <a:gd name="connsiteY2" fmla="*/ 1512505 h 4280676"/>
              <a:gd name="connsiteX3" fmla="*/ 3239466 w 6293412"/>
              <a:gd name="connsiteY3" fmla="*/ 1512505 h 4280676"/>
              <a:gd name="connsiteX4" fmla="*/ 3225195 w 6293412"/>
              <a:gd name="connsiteY4" fmla="*/ 2682557 h 4280676"/>
              <a:gd name="connsiteX5" fmla="*/ 0 w 6293412"/>
              <a:gd name="connsiteY5" fmla="*/ 2696826 h 4280676"/>
              <a:gd name="connsiteX6" fmla="*/ 342499 w 6293412"/>
              <a:gd name="connsiteY6" fmla="*/ 4280676 h 4280676"/>
              <a:gd name="connsiteX7" fmla="*/ 6293412 w 6293412"/>
              <a:gd name="connsiteY7" fmla="*/ 4209331 h 4280676"/>
              <a:gd name="connsiteX8" fmla="*/ 6236329 w 6293412"/>
              <a:gd name="connsiteY8" fmla="*/ 627832 h 4280676"/>
              <a:gd name="connsiteX9" fmla="*/ 4309774 w 6293412"/>
              <a:gd name="connsiteY9" fmla="*/ 627832 h 4280676"/>
              <a:gd name="connsiteX10" fmla="*/ 4167067 w 6293412"/>
              <a:gd name="connsiteY10" fmla="*/ 0 h 4280676"/>
              <a:gd name="connsiteX11" fmla="*/ 2697177 w 6293412"/>
              <a:gd name="connsiteY11" fmla="*/ 0 h 42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3412" h="4280676">
                <a:moveTo>
                  <a:pt x="2697177" y="0"/>
                </a:moveTo>
                <a:lnTo>
                  <a:pt x="2697177" y="1241396"/>
                </a:lnTo>
                <a:lnTo>
                  <a:pt x="2340407" y="1512505"/>
                </a:lnTo>
                <a:lnTo>
                  <a:pt x="3239466" y="1512505"/>
                </a:lnTo>
                <a:lnTo>
                  <a:pt x="3225195" y="2682557"/>
                </a:lnTo>
                <a:lnTo>
                  <a:pt x="0" y="2696826"/>
                </a:lnTo>
                <a:lnTo>
                  <a:pt x="342499" y="4280676"/>
                </a:lnTo>
                <a:lnTo>
                  <a:pt x="6293412" y="4209331"/>
                </a:lnTo>
                <a:lnTo>
                  <a:pt x="6236329" y="627832"/>
                </a:lnTo>
                <a:lnTo>
                  <a:pt x="4309774" y="627832"/>
                </a:lnTo>
                <a:lnTo>
                  <a:pt x="4167067" y="0"/>
                </a:lnTo>
                <a:lnTo>
                  <a:pt x="269717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42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reeform 1"/>
          <p:cNvSpPr/>
          <p:nvPr/>
        </p:nvSpPr>
        <p:spPr>
          <a:xfrm>
            <a:off x="4644758" y="2386925"/>
            <a:ext cx="3386558" cy="4033080"/>
          </a:xfrm>
          <a:custGeom>
            <a:avLst/>
            <a:gdLst>
              <a:gd name="connsiteX0" fmla="*/ 0 w 3386558"/>
              <a:gd name="connsiteY0" fmla="*/ 0 h 4033080"/>
              <a:gd name="connsiteX1" fmla="*/ 1081817 w 3386558"/>
              <a:gd name="connsiteY1" fmla="*/ 0 h 4033080"/>
              <a:gd name="connsiteX2" fmla="*/ 1128853 w 3386558"/>
              <a:gd name="connsiteY2" fmla="*/ 740770 h 4033080"/>
              <a:gd name="connsiteX3" fmla="*/ 3386558 w 3386558"/>
              <a:gd name="connsiteY3" fmla="*/ 1234616 h 4033080"/>
              <a:gd name="connsiteX4" fmla="*/ 3221934 w 3386558"/>
              <a:gd name="connsiteY4" fmla="*/ 4009564 h 4033080"/>
              <a:gd name="connsiteX5" fmla="*/ 0 w 3386558"/>
              <a:gd name="connsiteY5" fmla="*/ 4033080 h 4033080"/>
              <a:gd name="connsiteX6" fmla="*/ 0 w 3386558"/>
              <a:gd name="connsiteY6" fmla="*/ 0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6558" h="4033080">
                <a:moveTo>
                  <a:pt x="0" y="0"/>
                </a:moveTo>
                <a:lnTo>
                  <a:pt x="1081817" y="0"/>
                </a:lnTo>
                <a:lnTo>
                  <a:pt x="1128853" y="740770"/>
                </a:lnTo>
                <a:lnTo>
                  <a:pt x="3386558" y="1234616"/>
                </a:lnTo>
                <a:lnTo>
                  <a:pt x="3221934" y="4009564"/>
                </a:lnTo>
                <a:lnTo>
                  <a:pt x="0" y="4033080"/>
                </a:lnTo>
                <a:cubicBezTo>
                  <a:pt x="3920" y="2692639"/>
                  <a:pt x="7839" y="1352199"/>
                  <a:pt x="0"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reeform 1"/>
          <p:cNvSpPr/>
          <p:nvPr/>
        </p:nvSpPr>
        <p:spPr>
          <a:xfrm>
            <a:off x="4644758" y="2398683"/>
            <a:ext cx="3033791" cy="4021322"/>
          </a:xfrm>
          <a:custGeom>
            <a:avLst/>
            <a:gdLst>
              <a:gd name="connsiteX0" fmla="*/ 552667 w 3033791"/>
              <a:gd name="connsiteY0" fmla="*/ 0 h 4021322"/>
              <a:gd name="connsiteX1" fmla="*/ 599703 w 3033791"/>
              <a:gd name="connsiteY1" fmla="*/ 1140551 h 4021322"/>
              <a:gd name="connsiteX2" fmla="*/ 846640 w 3033791"/>
              <a:gd name="connsiteY2" fmla="*/ 1540331 h 4021322"/>
              <a:gd name="connsiteX3" fmla="*/ 47036 w 3033791"/>
              <a:gd name="connsiteY3" fmla="*/ 1505057 h 4021322"/>
              <a:gd name="connsiteX4" fmla="*/ 47036 w 3033791"/>
              <a:gd name="connsiteY4" fmla="*/ 2704398 h 4021322"/>
              <a:gd name="connsiteX5" fmla="*/ 1411066 w 3033791"/>
              <a:gd name="connsiteY5" fmla="*/ 2669124 h 4021322"/>
              <a:gd name="connsiteX6" fmla="*/ 3033791 w 3033791"/>
              <a:gd name="connsiteY6" fmla="*/ 2692640 h 4021322"/>
              <a:gd name="connsiteX7" fmla="*/ 3010274 w 3033791"/>
              <a:gd name="connsiteY7" fmla="*/ 4021322 h 4021322"/>
              <a:gd name="connsiteX8" fmla="*/ 0 w 3033791"/>
              <a:gd name="connsiteY8" fmla="*/ 3997806 h 4021322"/>
              <a:gd name="connsiteX9" fmla="*/ 11759 w 3033791"/>
              <a:gd name="connsiteY9" fmla="*/ 11759 h 4021322"/>
              <a:gd name="connsiteX10" fmla="*/ 552667 w 3033791"/>
              <a:gd name="connsiteY10" fmla="*/ 0 h 402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3791" h="4021322">
                <a:moveTo>
                  <a:pt x="552667" y="0"/>
                </a:moveTo>
                <a:lnTo>
                  <a:pt x="599703" y="1140551"/>
                </a:lnTo>
                <a:lnTo>
                  <a:pt x="846640" y="1540331"/>
                </a:lnTo>
                <a:lnTo>
                  <a:pt x="47036" y="1505057"/>
                </a:lnTo>
                <a:lnTo>
                  <a:pt x="47036" y="2704398"/>
                </a:lnTo>
                <a:lnTo>
                  <a:pt x="1411066" y="2669124"/>
                </a:lnTo>
                <a:lnTo>
                  <a:pt x="3033791" y="2692640"/>
                </a:lnTo>
                <a:lnTo>
                  <a:pt x="3010274" y="4021322"/>
                </a:lnTo>
                <a:lnTo>
                  <a:pt x="0" y="3997806"/>
                </a:lnTo>
                <a:cubicBezTo>
                  <a:pt x="3920" y="2669124"/>
                  <a:pt x="7839" y="1340441"/>
                  <a:pt x="11759" y="11759"/>
                </a:cubicBezTo>
                <a:lnTo>
                  <a:pt x="55266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629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xolotl cell reports cover">
            <a:extLst>
              <a:ext uri="{FF2B5EF4-FFF2-40B4-BE49-F238E27FC236}">
                <a16:creationId xmlns:a16="http://schemas.microsoft.com/office/drawing/2014/main" id="{16A2BBE2-49AA-01C5-8A6A-4F3ECD82E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944" y="395622"/>
            <a:ext cx="1460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hizo_octosporus_pic">
            <a:extLst>
              <a:ext uri="{FF2B5EF4-FFF2-40B4-BE49-F238E27FC236}">
                <a16:creationId xmlns:a16="http://schemas.microsoft.com/office/drawing/2014/main" id="{BF041EF8-59DF-2165-D834-E162B3502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221" y="4674014"/>
            <a:ext cx="1447800" cy="1841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stor beans">
            <a:extLst>
              <a:ext uri="{FF2B5EF4-FFF2-40B4-BE49-F238E27FC236}">
                <a16:creationId xmlns:a16="http://schemas.microsoft.com/office/drawing/2014/main" id="{C97EF774-F29F-C2CC-820C-310F977E4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540" y="3176704"/>
            <a:ext cx="1654593" cy="21812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 infestans Nature Cover">
            <a:extLst>
              <a:ext uri="{FF2B5EF4-FFF2-40B4-BE49-F238E27FC236}">
                <a16:creationId xmlns:a16="http://schemas.microsoft.com/office/drawing/2014/main" id="{943AEC1C-D3DD-A8FF-9336-5BE58678EA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8428" y="2392680"/>
            <a:ext cx="1554480" cy="207263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chistosome Nature Cover">
            <a:extLst>
              <a:ext uri="{FF2B5EF4-FFF2-40B4-BE49-F238E27FC236}">
                <a16:creationId xmlns:a16="http://schemas.microsoft.com/office/drawing/2014/main" id="{CAB2128C-DE2A-258E-7604-49C73681A5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9100" y="2472951"/>
            <a:ext cx="1554480" cy="207263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Tvaginalis img">
            <a:extLst>
              <a:ext uri="{FF2B5EF4-FFF2-40B4-BE49-F238E27FC236}">
                <a16:creationId xmlns:a16="http://schemas.microsoft.com/office/drawing/2014/main" id="{88DE9794-3E5E-18BC-E03C-F5047D4C8E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7250" y="4674014"/>
            <a:ext cx="1347646" cy="181483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Nature Arabidopis Cover">
            <a:extLst>
              <a:ext uri="{FF2B5EF4-FFF2-40B4-BE49-F238E27FC236}">
                <a16:creationId xmlns:a16="http://schemas.microsoft.com/office/drawing/2014/main" id="{074E1119-B200-0AE4-F6EC-DBBC6BF9DB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031" y="758691"/>
            <a:ext cx="1665655" cy="218121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Culex mosquito pic">
            <a:extLst>
              <a:ext uri="{FF2B5EF4-FFF2-40B4-BE49-F238E27FC236}">
                <a16:creationId xmlns:a16="http://schemas.microsoft.com/office/drawing/2014/main" id="{F7E3BDE9-58DC-1F39-CA74-DCFEA48CE9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995" y="714920"/>
            <a:ext cx="2047240" cy="156102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body louse">
            <a:extLst>
              <a:ext uri="{FF2B5EF4-FFF2-40B4-BE49-F238E27FC236}">
                <a16:creationId xmlns:a16="http://schemas.microsoft.com/office/drawing/2014/main" id="{841A9C72-BB4F-654F-52A4-00CA7B5FA3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0248" y="688087"/>
            <a:ext cx="1554480" cy="181356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Tetrahymena image">
            <a:extLst>
              <a:ext uri="{FF2B5EF4-FFF2-40B4-BE49-F238E27FC236}">
                <a16:creationId xmlns:a16="http://schemas.microsoft.com/office/drawing/2014/main" id="{204D018F-F0BA-8AD2-ABE9-E9C6F6D533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0498" y="4791172"/>
            <a:ext cx="1443149" cy="190495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T.brucei Image">
            <a:extLst>
              <a:ext uri="{FF2B5EF4-FFF2-40B4-BE49-F238E27FC236}">
                <a16:creationId xmlns:a16="http://schemas.microsoft.com/office/drawing/2014/main" id="{0F6C004F-7B50-A79B-98AA-979FE69404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0804" y="2497037"/>
            <a:ext cx="1962150" cy="1638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9A3CC4-7BA5-FAD3-C04B-39826F38227A}"/>
              </a:ext>
            </a:extLst>
          </p:cNvPr>
          <p:cNvSpPr txBox="1"/>
          <p:nvPr/>
        </p:nvSpPr>
        <p:spPr>
          <a:xfrm>
            <a:off x="748205" y="-24459"/>
            <a:ext cx="7266989" cy="400110"/>
          </a:xfrm>
          <a:prstGeom prst="rect">
            <a:avLst/>
          </a:prstGeom>
          <a:noFill/>
        </p:spPr>
        <p:txBody>
          <a:bodyPr wrap="none" rtlCol="0">
            <a:spAutoFit/>
          </a:bodyPr>
          <a:lstStyle/>
          <a:p>
            <a:r>
              <a:rPr lang="en-US" sz="2000" b="1" dirty="0"/>
              <a:t>Annotation and Analysis for Diverse  Genomes and Transcriptomes</a:t>
            </a:r>
          </a:p>
        </p:txBody>
      </p:sp>
    </p:spTree>
    <p:extLst>
      <p:ext uri="{BB962C8B-B14F-4D97-AF65-F5344CB8AC3E}">
        <p14:creationId xmlns:p14="http://schemas.microsoft.com/office/powerpoint/2010/main" val="1088622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25913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2. Transcript Reconstruction Methods</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401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509183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17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352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402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11815" cy="369332"/>
          </a:xfrm>
          <a:prstGeom prst="rect">
            <a:avLst/>
          </a:prstGeom>
          <a:noFill/>
        </p:spPr>
        <p:txBody>
          <a:bodyPr wrap="none" rtlCol="0">
            <a:spAutoFit/>
          </a:bodyPr>
          <a:lstStyle/>
          <a:p>
            <a:r>
              <a:rPr lang="en-US" dirty="0" err="1"/>
              <a:t>StringTie</a:t>
            </a:r>
            <a:endParaRPr lang="en-US" dirty="0"/>
          </a:p>
        </p:txBody>
      </p:sp>
      <p:sp>
        <p:nvSpPr>
          <p:cNvPr id="10" name="TextBox 9"/>
          <p:cNvSpPr txBox="1"/>
          <p:nvPr/>
        </p:nvSpPr>
        <p:spPr>
          <a:xfrm>
            <a:off x="3457645" y="2219088"/>
            <a:ext cx="641138" cy="369332"/>
          </a:xfrm>
          <a:prstGeom prst="rect">
            <a:avLst/>
          </a:prstGeom>
          <a:noFill/>
        </p:spPr>
        <p:txBody>
          <a:bodyPr wrap="none" rtlCol="0">
            <a:spAutoFit/>
          </a:bodyPr>
          <a:lstStyle/>
          <a:p>
            <a:r>
              <a:rPr lang="en-US" dirty="0"/>
              <a:t>STAR</a:t>
            </a:r>
          </a:p>
        </p:txBody>
      </p:sp>
      <p:sp>
        <p:nvSpPr>
          <p:cNvPr id="11" name="Rectangle 10"/>
          <p:cNvSpPr/>
          <p:nvPr/>
        </p:nvSpPr>
        <p:spPr>
          <a:xfrm>
            <a:off x="5468315" y="1847000"/>
            <a:ext cx="3570940" cy="4930589"/>
          </a:xfrm>
          <a:prstGeom prst="rect">
            <a:avLst/>
          </a:prstGeom>
          <a:solidFill>
            <a:schemeClr val="bg1"/>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190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11815" cy="369332"/>
          </a:xfrm>
          <a:prstGeom prst="rect">
            <a:avLst/>
          </a:prstGeom>
          <a:noFill/>
        </p:spPr>
        <p:txBody>
          <a:bodyPr wrap="none" rtlCol="0">
            <a:spAutoFit/>
          </a:bodyPr>
          <a:lstStyle/>
          <a:p>
            <a:r>
              <a:rPr lang="en-US" dirty="0" err="1"/>
              <a:t>StringTie</a:t>
            </a:r>
            <a:endParaRPr lang="en-US" dirty="0"/>
          </a:p>
        </p:txBody>
      </p:sp>
      <p:sp>
        <p:nvSpPr>
          <p:cNvPr id="10" name="TextBox 9"/>
          <p:cNvSpPr txBox="1"/>
          <p:nvPr/>
        </p:nvSpPr>
        <p:spPr>
          <a:xfrm>
            <a:off x="3457645" y="2219088"/>
            <a:ext cx="641138" cy="369332"/>
          </a:xfrm>
          <a:prstGeom prst="rect">
            <a:avLst/>
          </a:prstGeom>
          <a:noFill/>
        </p:spPr>
        <p:txBody>
          <a:bodyPr wrap="none" rtlCol="0">
            <a:spAutoFit/>
          </a:bodyPr>
          <a:lstStyle/>
          <a:p>
            <a:r>
              <a:rPr lang="en-US" dirty="0"/>
              <a:t>STAR</a:t>
            </a:r>
          </a:p>
        </p:txBody>
      </p:sp>
      <p:sp>
        <p:nvSpPr>
          <p:cNvPr id="11" name="Rectangle 10"/>
          <p:cNvSpPr/>
          <p:nvPr/>
        </p:nvSpPr>
        <p:spPr>
          <a:xfrm>
            <a:off x="5468315" y="1847000"/>
            <a:ext cx="3570940" cy="4930589"/>
          </a:xfrm>
          <a:prstGeom prst="rect">
            <a:avLst/>
          </a:prstGeom>
          <a:solidFill>
            <a:schemeClr val="bg1"/>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365381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48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880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ACC2E-3620-BB4B-9F89-F8EDF3667B41}"/>
              </a:ext>
            </a:extLst>
          </p:cNvPr>
          <p:cNvSpPr>
            <a:spLocks noGrp="1"/>
          </p:cNvSpPr>
          <p:nvPr>
            <p:ph type="title"/>
          </p:nvPr>
        </p:nvSpPr>
        <p:spPr>
          <a:xfrm>
            <a:off x="1134249" y="113609"/>
            <a:ext cx="6875501" cy="799997"/>
          </a:xfrm>
        </p:spPr>
        <p:txBody>
          <a:bodyPr>
            <a:noAutofit/>
          </a:bodyPr>
          <a:lstStyle/>
          <a:p>
            <a:r>
              <a:rPr lang="en-US" sz="2400" b="1" dirty="0"/>
              <a:t>My Favorite Activity – Bioinformatics Tool Development and Application</a:t>
            </a:r>
          </a:p>
        </p:txBody>
      </p:sp>
      <p:pic>
        <p:nvPicPr>
          <p:cNvPr id="5" name="Picture 4">
            <a:extLst>
              <a:ext uri="{FF2B5EF4-FFF2-40B4-BE49-F238E27FC236}">
                <a16:creationId xmlns:a16="http://schemas.microsoft.com/office/drawing/2014/main" id="{6ADC1594-6093-2B4F-A34D-FF511D015CE9}"/>
              </a:ext>
            </a:extLst>
          </p:cNvPr>
          <p:cNvPicPr>
            <a:picLocks noChangeAspect="1"/>
          </p:cNvPicPr>
          <p:nvPr/>
        </p:nvPicPr>
        <p:blipFill>
          <a:blip r:embed="rId3"/>
          <a:stretch>
            <a:fillRect/>
          </a:stretch>
        </p:blipFill>
        <p:spPr>
          <a:xfrm>
            <a:off x="1465168" y="789859"/>
            <a:ext cx="1804813" cy="1552139"/>
          </a:xfrm>
          <a:prstGeom prst="rect">
            <a:avLst/>
          </a:prstGeom>
        </p:spPr>
      </p:pic>
      <p:pic>
        <p:nvPicPr>
          <p:cNvPr id="6" name="Picture 5">
            <a:extLst>
              <a:ext uri="{FF2B5EF4-FFF2-40B4-BE49-F238E27FC236}">
                <a16:creationId xmlns:a16="http://schemas.microsoft.com/office/drawing/2014/main" id="{3118C46E-6ED4-A745-A793-5D22EC50F3D6}"/>
              </a:ext>
            </a:extLst>
          </p:cNvPr>
          <p:cNvPicPr>
            <a:picLocks noChangeAspect="1"/>
          </p:cNvPicPr>
          <p:nvPr/>
        </p:nvPicPr>
        <p:blipFill>
          <a:blip r:embed="rId4"/>
          <a:stretch>
            <a:fillRect/>
          </a:stretch>
        </p:blipFill>
        <p:spPr>
          <a:xfrm>
            <a:off x="5350225" y="1190605"/>
            <a:ext cx="2545924" cy="648961"/>
          </a:xfrm>
          <a:prstGeom prst="rect">
            <a:avLst/>
          </a:prstGeom>
        </p:spPr>
      </p:pic>
      <p:pic>
        <p:nvPicPr>
          <p:cNvPr id="7" name="Picture 6">
            <a:extLst>
              <a:ext uri="{FF2B5EF4-FFF2-40B4-BE49-F238E27FC236}">
                <a16:creationId xmlns:a16="http://schemas.microsoft.com/office/drawing/2014/main" id="{ADAE3380-56A9-084C-B3C3-86B185ED091D}"/>
              </a:ext>
            </a:extLst>
          </p:cNvPr>
          <p:cNvPicPr>
            <a:picLocks noChangeAspect="1"/>
          </p:cNvPicPr>
          <p:nvPr/>
        </p:nvPicPr>
        <p:blipFill>
          <a:blip r:embed="rId5"/>
          <a:stretch>
            <a:fillRect/>
          </a:stretch>
        </p:blipFill>
        <p:spPr>
          <a:xfrm>
            <a:off x="341384" y="2479355"/>
            <a:ext cx="2514600" cy="596900"/>
          </a:xfrm>
          <a:prstGeom prst="rect">
            <a:avLst/>
          </a:prstGeom>
        </p:spPr>
      </p:pic>
      <p:cxnSp>
        <p:nvCxnSpPr>
          <p:cNvPr id="9" name="Straight Connector 8">
            <a:extLst>
              <a:ext uri="{FF2B5EF4-FFF2-40B4-BE49-F238E27FC236}">
                <a16:creationId xmlns:a16="http://schemas.microsoft.com/office/drawing/2014/main" id="{A48A0961-4BB4-834F-B66F-AEF09BF62369}"/>
              </a:ext>
            </a:extLst>
          </p:cNvPr>
          <p:cNvCxnSpPr>
            <a:cxnSpLocks/>
          </p:cNvCxnSpPr>
          <p:nvPr/>
        </p:nvCxnSpPr>
        <p:spPr>
          <a:xfrm>
            <a:off x="4313536" y="1637678"/>
            <a:ext cx="0" cy="3896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E73772D-D1F5-6244-9A66-BF360BDCCC96}"/>
              </a:ext>
            </a:extLst>
          </p:cNvPr>
          <p:cNvPicPr>
            <a:picLocks noChangeAspect="1"/>
          </p:cNvPicPr>
          <p:nvPr/>
        </p:nvPicPr>
        <p:blipFill>
          <a:blip r:embed="rId6"/>
          <a:stretch>
            <a:fillRect/>
          </a:stretch>
        </p:blipFill>
        <p:spPr>
          <a:xfrm>
            <a:off x="1890855" y="3152974"/>
            <a:ext cx="2137663" cy="1611469"/>
          </a:xfrm>
          <a:prstGeom prst="rect">
            <a:avLst/>
          </a:prstGeom>
        </p:spPr>
      </p:pic>
      <p:sp>
        <p:nvSpPr>
          <p:cNvPr id="11" name="TextBox 10">
            <a:extLst>
              <a:ext uri="{FF2B5EF4-FFF2-40B4-BE49-F238E27FC236}">
                <a16:creationId xmlns:a16="http://schemas.microsoft.com/office/drawing/2014/main" id="{E228F71C-FDA3-1243-8495-C926CEEAC4D9}"/>
              </a:ext>
            </a:extLst>
          </p:cNvPr>
          <p:cNvSpPr txBox="1"/>
          <p:nvPr/>
        </p:nvSpPr>
        <p:spPr>
          <a:xfrm>
            <a:off x="2167826" y="4764443"/>
            <a:ext cx="1474378" cy="276999"/>
          </a:xfrm>
          <a:prstGeom prst="rect">
            <a:avLst/>
          </a:prstGeom>
          <a:noFill/>
        </p:spPr>
        <p:txBody>
          <a:bodyPr wrap="none" rtlCol="0">
            <a:spAutoFit/>
          </a:bodyPr>
          <a:lstStyle/>
          <a:p>
            <a:r>
              <a:rPr lang="en-US" sz="1200" dirty="0"/>
              <a:t>Bioinformatics, 2004</a:t>
            </a:r>
          </a:p>
        </p:txBody>
      </p:sp>
      <p:sp>
        <p:nvSpPr>
          <p:cNvPr id="12" name="TextBox 11">
            <a:extLst>
              <a:ext uri="{FF2B5EF4-FFF2-40B4-BE49-F238E27FC236}">
                <a16:creationId xmlns:a16="http://schemas.microsoft.com/office/drawing/2014/main" id="{75EBC624-E574-A04D-BC2E-C043AAF7C584}"/>
              </a:ext>
            </a:extLst>
          </p:cNvPr>
          <p:cNvSpPr txBox="1"/>
          <p:nvPr/>
        </p:nvSpPr>
        <p:spPr>
          <a:xfrm>
            <a:off x="976900" y="3152974"/>
            <a:ext cx="845103" cy="276999"/>
          </a:xfrm>
          <a:prstGeom prst="rect">
            <a:avLst/>
          </a:prstGeom>
          <a:noFill/>
        </p:spPr>
        <p:txBody>
          <a:bodyPr wrap="none" rtlCol="0">
            <a:spAutoFit/>
          </a:bodyPr>
          <a:lstStyle/>
          <a:p>
            <a:r>
              <a:rPr lang="en-US" sz="1200" dirty="0"/>
              <a:t>NAR, 2003</a:t>
            </a:r>
          </a:p>
        </p:txBody>
      </p:sp>
      <p:pic>
        <p:nvPicPr>
          <p:cNvPr id="13" name="Picture 12">
            <a:extLst>
              <a:ext uri="{FF2B5EF4-FFF2-40B4-BE49-F238E27FC236}">
                <a16:creationId xmlns:a16="http://schemas.microsoft.com/office/drawing/2014/main" id="{D734AE4F-7222-CA4E-82C4-5E58DE95EE4D}"/>
              </a:ext>
            </a:extLst>
          </p:cNvPr>
          <p:cNvPicPr>
            <a:picLocks noChangeAspect="1"/>
          </p:cNvPicPr>
          <p:nvPr/>
        </p:nvPicPr>
        <p:blipFill>
          <a:blip r:embed="rId7"/>
          <a:stretch>
            <a:fillRect/>
          </a:stretch>
        </p:blipFill>
        <p:spPr>
          <a:xfrm>
            <a:off x="151292" y="4909742"/>
            <a:ext cx="1936953" cy="1227029"/>
          </a:xfrm>
          <a:prstGeom prst="rect">
            <a:avLst/>
          </a:prstGeom>
        </p:spPr>
      </p:pic>
      <p:sp>
        <p:nvSpPr>
          <p:cNvPr id="14" name="TextBox 13">
            <a:extLst>
              <a:ext uri="{FF2B5EF4-FFF2-40B4-BE49-F238E27FC236}">
                <a16:creationId xmlns:a16="http://schemas.microsoft.com/office/drawing/2014/main" id="{6F3B3919-F27A-A747-A59F-D75F419A821A}"/>
              </a:ext>
            </a:extLst>
          </p:cNvPr>
          <p:cNvSpPr txBox="1"/>
          <p:nvPr/>
        </p:nvSpPr>
        <p:spPr>
          <a:xfrm>
            <a:off x="1430878" y="5854946"/>
            <a:ext cx="1592359" cy="461665"/>
          </a:xfrm>
          <a:prstGeom prst="rect">
            <a:avLst/>
          </a:prstGeom>
          <a:noFill/>
        </p:spPr>
        <p:txBody>
          <a:bodyPr wrap="none" rtlCol="0">
            <a:spAutoFit/>
          </a:bodyPr>
          <a:lstStyle/>
          <a:p>
            <a:r>
              <a:rPr lang="en-US" sz="1200" dirty="0" err="1"/>
              <a:t>EVidenceModeler</a:t>
            </a:r>
            <a:endParaRPr lang="en-US" sz="1200" dirty="0"/>
          </a:p>
          <a:p>
            <a:r>
              <a:rPr lang="en-US" sz="1200" dirty="0"/>
              <a:t>Genome Biology, 2008</a:t>
            </a:r>
          </a:p>
        </p:txBody>
      </p:sp>
      <p:pic>
        <p:nvPicPr>
          <p:cNvPr id="15" name="Picture 14">
            <a:extLst>
              <a:ext uri="{FF2B5EF4-FFF2-40B4-BE49-F238E27FC236}">
                <a16:creationId xmlns:a16="http://schemas.microsoft.com/office/drawing/2014/main" id="{CC4B02A6-4773-D344-9CAB-B46E8240EC8A}"/>
              </a:ext>
            </a:extLst>
          </p:cNvPr>
          <p:cNvPicPr>
            <a:picLocks noChangeAspect="1"/>
          </p:cNvPicPr>
          <p:nvPr/>
        </p:nvPicPr>
        <p:blipFill>
          <a:blip r:embed="rId8"/>
          <a:stretch>
            <a:fillRect/>
          </a:stretch>
        </p:blipFill>
        <p:spPr>
          <a:xfrm>
            <a:off x="4833379" y="2072216"/>
            <a:ext cx="1628333" cy="1750896"/>
          </a:xfrm>
          <a:prstGeom prst="rect">
            <a:avLst/>
          </a:prstGeom>
        </p:spPr>
      </p:pic>
      <p:sp>
        <p:nvSpPr>
          <p:cNvPr id="16" name="TextBox 15">
            <a:extLst>
              <a:ext uri="{FF2B5EF4-FFF2-40B4-BE49-F238E27FC236}">
                <a16:creationId xmlns:a16="http://schemas.microsoft.com/office/drawing/2014/main" id="{724FCDD8-6676-974A-B50C-73A8894193BD}"/>
              </a:ext>
            </a:extLst>
          </p:cNvPr>
          <p:cNvSpPr txBox="1"/>
          <p:nvPr/>
        </p:nvSpPr>
        <p:spPr>
          <a:xfrm>
            <a:off x="4673287" y="3586034"/>
            <a:ext cx="1710596" cy="461665"/>
          </a:xfrm>
          <a:prstGeom prst="rect">
            <a:avLst/>
          </a:prstGeom>
          <a:noFill/>
        </p:spPr>
        <p:txBody>
          <a:bodyPr wrap="none" rtlCol="0">
            <a:spAutoFit/>
          </a:bodyPr>
          <a:lstStyle/>
          <a:p>
            <a:r>
              <a:rPr lang="en-US" sz="1200" dirty="0"/>
              <a:t>Chimera Slayer</a:t>
            </a:r>
          </a:p>
          <a:p>
            <a:r>
              <a:rPr lang="en-US" sz="1200" dirty="0"/>
              <a:t>Genome Research, 2011</a:t>
            </a:r>
          </a:p>
        </p:txBody>
      </p:sp>
      <p:pic>
        <p:nvPicPr>
          <p:cNvPr id="17" name="Picture 16">
            <a:extLst>
              <a:ext uri="{FF2B5EF4-FFF2-40B4-BE49-F238E27FC236}">
                <a16:creationId xmlns:a16="http://schemas.microsoft.com/office/drawing/2014/main" id="{2E96BC04-D9D7-9C4B-BCDB-CADF63356BA9}"/>
              </a:ext>
            </a:extLst>
          </p:cNvPr>
          <p:cNvPicPr>
            <a:picLocks noChangeAspect="1"/>
          </p:cNvPicPr>
          <p:nvPr/>
        </p:nvPicPr>
        <p:blipFill>
          <a:blip r:embed="rId9"/>
          <a:stretch>
            <a:fillRect/>
          </a:stretch>
        </p:blipFill>
        <p:spPr>
          <a:xfrm>
            <a:off x="6727683" y="2341998"/>
            <a:ext cx="1894180" cy="1253073"/>
          </a:xfrm>
          <a:prstGeom prst="rect">
            <a:avLst/>
          </a:prstGeom>
        </p:spPr>
      </p:pic>
      <p:sp>
        <p:nvSpPr>
          <p:cNvPr id="18" name="TextBox 17">
            <a:extLst>
              <a:ext uri="{FF2B5EF4-FFF2-40B4-BE49-F238E27FC236}">
                <a16:creationId xmlns:a16="http://schemas.microsoft.com/office/drawing/2014/main" id="{1B2C38E0-1A7C-484C-9123-3464A3CE5747}"/>
              </a:ext>
            </a:extLst>
          </p:cNvPr>
          <p:cNvSpPr txBox="1"/>
          <p:nvPr/>
        </p:nvSpPr>
        <p:spPr>
          <a:xfrm>
            <a:off x="6891865" y="3609819"/>
            <a:ext cx="1625060" cy="461665"/>
          </a:xfrm>
          <a:prstGeom prst="rect">
            <a:avLst/>
          </a:prstGeom>
          <a:noFill/>
        </p:spPr>
        <p:txBody>
          <a:bodyPr wrap="none" rtlCol="0">
            <a:spAutoFit/>
          </a:bodyPr>
          <a:lstStyle/>
          <a:p>
            <a:r>
              <a:rPr lang="en-US" sz="1200" dirty="0"/>
              <a:t>Nature Biotech, 2011</a:t>
            </a:r>
          </a:p>
          <a:p>
            <a:r>
              <a:rPr lang="en-US" sz="1200" dirty="0"/>
              <a:t>Nature Protocols, 2013</a:t>
            </a:r>
          </a:p>
        </p:txBody>
      </p:sp>
      <p:pic>
        <p:nvPicPr>
          <p:cNvPr id="19" name="Picture 18">
            <a:extLst>
              <a:ext uri="{FF2B5EF4-FFF2-40B4-BE49-F238E27FC236}">
                <a16:creationId xmlns:a16="http://schemas.microsoft.com/office/drawing/2014/main" id="{FD8314A3-3BAD-CD49-AE4D-CE0C137C2CB3}"/>
              </a:ext>
            </a:extLst>
          </p:cNvPr>
          <p:cNvPicPr>
            <a:picLocks noChangeAspect="1"/>
          </p:cNvPicPr>
          <p:nvPr/>
        </p:nvPicPr>
        <p:blipFill>
          <a:blip r:embed="rId10"/>
          <a:stretch>
            <a:fillRect/>
          </a:stretch>
        </p:blipFill>
        <p:spPr>
          <a:xfrm>
            <a:off x="4732521" y="4130158"/>
            <a:ext cx="1506998" cy="1714168"/>
          </a:xfrm>
          <a:prstGeom prst="rect">
            <a:avLst/>
          </a:prstGeom>
        </p:spPr>
      </p:pic>
      <p:sp>
        <p:nvSpPr>
          <p:cNvPr id="20" name="TextBox 19">
            <a:extLst>
              <a:ext uri="{FF2B5EF4-FFF2-40B4-BE49-F238E27FC236}">
                <a16:creationId xmlns:a16="http://schemas.microsoft.com/office/drawing/2014/main" id="{17445408-CE04-2243-BD94-25BABD0884AF}"/>
              </a:ext>
            </a:extLst>
          </p:cNvPr>
          <p:cNvSpPr txBox="1"/>
          <p:nvPr/>
        </p:nvSpPr>
        <p:spPr>
          <a:xfrm>
            <a:off x="4499671" y="5921400"/>
            <a:ext cx="1592359" cy="461665"/>
          </a:xfrm>
          <a:prstGeom prst="rect">
            <a:avLst/>
          </a:prstGeom>
          <a:noFill/>
        </p:spPr>
        <p:txBody>
          <a:bodyPr wrap="none" rtlCol="0">
            <a:spAutoFit/>
          </a:bodyPr>
          <a:lstStyle/>
          <a:p>
            <a:r>
              <a:rPr lang="en-US" sz="1200" dirty="0"/>
              <a:t>STAR-Fusion</a:t>
            </a:r>
          </a:p>
          <a:p>
            <a:r>
              <a:rPr lang="en-US" sz="1200" dirty="0"/>
              <a:t>Genome Biology, 2019</a:t>
            </a:r>
          </a:p>
        </p:txBody>
      </p:sp>
      <p:pic>
        <p:nvPicPr>
          <p:cNvPr id="22" name="Picture 21">
            <a:extLst>
              <a:ext uri="{FF2B5EF4-FFF2-40B4-BE49-F238E27FC236}">
                <a16:creationId xmlns:a16="http://schemas.microsoft.com/office/drawing/2014/main" id="{D371CC48-8BAF-B240-864C-60AF7773D923}"/>
              </a:ext>
            </a:extLst>
          </p:cNvPr>
          <p:cNvPicPr>
            <a:picLocks noChangeAspect="1"/>
          </p:cNvPicPr>
          <p:nvPr/>
        </p:nvPicPr>
        <p:blipFill>
          <a:blip r:embed="rId11"/>
          <a:stretch>
            <a:fillRect/>
          </a:stretch>
        </p:blipFill>
        <p:spPr>
          <a:xfrm>
            <a:off x="6493505" y="4214726"/>
            <a:ext cx="2167732" cy="945452"/>
          </a:xfrm>
          <a:prstGeom prst="rect">
            <a:avLst/>
          </a:prstGeom>
        </p:spPr>
      </p:pic>
      <p:pic>
        <p:nvPicPr>
          <p:cNvPr id="2050" name="Picture 2">
            <a:extLst>
              <a:ext uri="{FF2B5EF4-FFF2-40B4-BE49-F238E27FC236}">
                <a16:creationId xmlns:a16="http://schemas.microsoft.com/office/drawing/2014/main" id="{DFD4FC21-28A6-0EC9-03AC-99C3835BE9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6936" y="5421421"/>
            <a:ext cx="1000432" cy="1250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8DA0EB-18EA-2587-481E-8D08E99A33BC}"/>
              </a:ext>
            </a:extLst>
          </p:cNvPr>
          <p:cNvSpPr txBox="1"/>
          <p:nvPr/>
        </p:nvSpPr>
        <p:spPr>
          <a:xfrm>
            <a:off x="6936752" y="6217552"/>
            <a:ext cx="1918795" cy="461665"/>
          </a:xfrm>
          <a:prstGeom prst="rect">
            <a:avLst/>
          </a:prstGeom>
          <a:noFill/>
        </p:spPr>
        <p:txBody>
          <a:bodyPr wrap="none" rtlCol="0">
            <a:spAutoFit/>
          </a:bodyPr>
          <a:lstStyle/>
          <a:p>
            <a:r>
              <a:rPr lang="en-US" sz="1200" dirty="0"/>
              <a:t>FusionInspector</a:t>
            </a:r>
          </a:p>
          <a:p>
            <a:r>
              <a:rPr lang="en-US" sz="1200" dirty="0"/>
              <a:t>Cell Reports Methods, 2023</a:t>
            </a:r>
          </a:p>
        </p:txBody>
      </p:sp>
    </p:spTree>
    <p:extLst>
      <p:ext uri="{BB962C8B-B14F-4D97-AF65-F5344CB8AC3E}">
        <p14:creationId xmlns:p14="http://schemas.microsoft.com/office/powerpoint/2010/main" val="3271141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197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231030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
        <p:nvSpPr>
          <p:cNvPr id="4" name="Rectangle 3"/>
          <p:cNvSpPr/>
          <p:nvPr/>
        </p:nvSpPr>
        <p:spPr>
          <a:xfrm>
            <a:off x="176383" y="2410441"/>
            <a:ext cx="8854438" cy="3233520"/>
          </a:xfrm>
          <a:prstGeom prst="rect">
            <a:avLst/>
          </a:prstGeom>
          <a:gradFill flip="none" rotWithShape="1">
            <a:gsLst>
              <a:gs pos="0">
                <a:schemeClr val="accent1">
                  <a:tint val="100000"/>
                  <a:shade val="100000"/>
                  <a:satMod val="130000"/>
                  <a:alpha val="86000"/>
                </a:schemeClr>
              </a:gs>
              <a:gs pos="100000">
                <a:schemeClr val="accent1">
                  <a:tint val="50000"/>
                  <a:shade val="100000"/>
                  <a:satMod val="350000"/>
                  <a:alpha val="8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t>How does it work?</a:t>
            </a:r>
          </a:p>
        </p:txBody>
      </p:sp>
    </p:spTree>
    <p:extLst>
      <p:ext uri="{BB962C8B-B14F-4D97-AF65-F5344CB8AC3E}">
        <p14:creationId xmlns:p14="http://schemas.microsoft.com/office/powerpoint/2010/main" val="3042944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4"/>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custDataLst>
      <p:tags r:id="rId1"/>
    </p:custDataLst>
    <p:extLst>
      <p:ext uri="{BB962C8B-B14F-4D97-AF65-F5344CB8AC3E}">
        <p14:creationId xmlns:p14="http://schemas.microsoft.com/office/powerpoint/2010/main" val="261981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4"/>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custDataLst>
      <p:tags r:id="rId1"/>
    </p:custDataLst>
    <p:extLst>
      <p:ext uri="{BB962C8B-B14F-4D97-AF65-F5344CB8AC3E}">
        <p14:creationId xmlns:p14="http://schemas.microsoft.com/office/powerpoint/2010/main" val="321013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605603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1668459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977153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1269538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98979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ACC2E-3620-BB4B-9F89-F8EDF3667B41}"/>
              </a:ext>
            </a:extLst>
          </p:cNvPr>
          <p:cNvSpPr>
            <a:spLocks noGrp="1"/>
          </p:cNvSpPr>
          <p:nvPr>
            <p:ph type="title"/>
          </p:nvPr>
        </p:nvSpPr>
        <p:spPr>
          <a:xfrm>
            <a:off x="1134249" y="113609"/>
            <a:ext cx="6875501" cy="799997"/>
          </a:xfrm>
        </p:spPr>
        <p:txBody>
          <a:bodyPr>
            <a:noAutofit/>
          </a:bodyPr>
          <a:lstStyle/>
          <a:p>
            <a:r>
              <a:rPr lang="en-US" sz="2400" b="1" dirty="0"/>
              <a:t>My Favorite Activity – Bioinformatics Tool Development and Application</a:t>
            </a:r>
          </a:p>
        </p:txBody>
      </p:sp>
      <p:pic>
        <p:nvPicPr>
          <p:cNvPr id="5" name="Picture 4">
            <a:extLst>
              <a:ext uri="{FF2B5EF4-FFF2-40B4-BE49-F238E27FC236}">
                <a16:creationId xmlns:a16="http://schemas.microsoft.com/office/drawing/2014/main" id="{6ADC1594-6093-2B4F-A34D-FF511D015CE9}"/>
              </a:ext>
            </a:extLst>
          </p:cNvPr>
          <p:cNvPicPr>
            <a:picLocks noChangeAspect="1"/>
          </p:cNvPicPr>
          <p:nvPr/>
        </p:nvPicPr>
        <p:blipFill>
          <a:blip r:embed="rId3"/>
          <a:stretch>
            <a:fillRect/>
          </a:stretch>
        </p:blipFill>
        <p:spPr>
          <a:xfrm>
            <a:off x="1465168" y="789859"/>
            <a:ext cx="1804813" cy="1552139"/>
          </a:xfrm>
          <a:prstGeom prst="rect">
            <a:avLst/>
          </a:prstGeom>
        </p:spPr>
      </p:pic>
      <p:pic>
        <p:nvPicPr>
          <p:cNvPr id="6" name="Picture 5">
            <a:extLst>
              <a:ext uri="{FF2B5EF4-FFF2-40B4-BE49-F238E27FC236}">
                <a16:creationId xmlns:a16="http://schemas.microsoft.com/office/drawing/2014/main" id="{3118C46E-6ED4-A745-A793-5D22EC50F3D6}"/>
              </a:ext>
            </a:extLst>
          </p:cNvPr>
          <p:cNvPicPr>
            <a:picLocks noChangeAspect="1"/>
          </p:cNvPicPr>
          <p:nvPr/>
        </p:nvPicPr>
        <p:blipFill>
          <a:blip r:embed="rId4"/>
          <a:stretch>
            <a:fillRect/>
          </a:stretch>
        </p:blipFill>
        <p:spPr>
          <a:xfrm>
            <a:off x="5350225" y="1190605"/>
            <a:ext cx="2545924" cy="648961"/>
          </a:xfrm>
          <a:prstGeom prst="rect">
            <a:avLst/>
          </a:prstGeom>
        </p:spPr>
      </p:pic>
      <p:pic>
        <p:nvPicPr>
          <p:cNvPr id="7" name="Picture 6">
            <a:extLst>
              <a:ext uri="{FF2B5EF4-FFF2-40B4-BE49-F238E27FC236}">
                <a16:creationId xmlns:a16="http://schemas.microsoft.com/office/drawing/2014/main" id="{ADAE3380-56A9-084C-B3C3-86B185ED091D}"/>
              </a:ext>
            </a:extLst>
          </p:cNvPr>
          <p:cNvPicPr>
            <a:picLocks noChangeAspect="1"/>
          </p:cNvPicPr>
          <p:nvPr/>
        </p:nvPicPr>
        <p:blipFill>
          <a:blip r:embed="rId5"/>
          <a:stretch>
            <a:fillRect/>
          </a:stretch>
        </p:blipFill>
        <p:spPr>
          <a:xfrm>
            <a:off x="341384" y="2479355"/>
            <a:ext cx="2514600" cy="596900"/>
          </a:xfrm>
          <a:prstGeom prst="rect">
            <a:avLst/>
          </a:prstGeom>
        </p:spPr>
      </p:pic>
      <p:cxnSp>
        <p:nvCxnSpPr>
          <p:cNvPr id="9" name="Straight Connector 8">
            <a:extLst>
              <a:ext uri="{FF2B5EF4-FFF2-40B4-BE49-F238E27FC236}">
                <a16:creationId xmlns:a16="http://schemas.microsoft.com/office/drawing/2014/main" id="{A48A0961-4BB4-834F-B66F-AEF09BF62369}"/>
              </a:ext>
            </a:extLst>
          </p:cNvPr>
          <p:cNvCxnSpPr>
            <a:cxnSpLocks/>
          </p:cNvCxnSpPr>
          <p:nvPr/>
        </p:nvCxnSpPr>
        <p:spPr>
          <a:xfrm>
            <a:off x="4313536" y="1637678"/>
            <a:ext cx="0" cy="3896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E73772D-D1F5-6244-9A66-BF360BDCCC96}"/>
              </a:ext>
            </a:extLst>
          </p:cNvPr>
          <p:cNvPicPr>
            <a:picLocks noChangeAspect="1"/>
          </p:cNvPicPr>
          <p:nvPr/>
        </p:nvPicPr>
        <p:blipFill>
          <a:blip r:embed="rId6"/>
          <a:stretch>
            <a:fillRect/>
          </a:stretch>
        </p:blipFill>
        <p:spPr>
          <a:xfrm>
            <a:off x="1890855" y="3152974"/>
            <a:ext cx="2137663" cy="1611469"/>
          </a:xfrm>
          <a:prstGeom prst="rect">
            <a:avLst/>
          </a:prstGeom>
        </p:spPr>
      </p:pic>
      <p:sp>
        <p:nvSpPr>
          <p:cNvPr id="11" name="TextBox 10">
            <a:extLst>
              <a:ext uri="{FF2B5EF4-FFF2-40B4-BE49-F238E27FC236}">
                <a16:creationId xmlns:a16="http://schemas.microsoft.com/office/drawing/2014/main" id="{E228F71C-FDA3-1243-8495-C926CEEAC4D9}"/>
              </a:ext>
            </a:extLst>
          </p:cNvPr>
          <p:cNvSpPr txBox="1"/>
          <p:nvPr/>
        </p:nvSpPr>
        <p:spPr>
          <a:xfrm>
            <a:off x="2167826" y="4764443"/>
            <a:ext cx="1474378" cy="276999"/>
          </a:xfrm>
          <a:prstGeom prst="rect">
            <a:avLst/>
          </a:prstGeom>
          <a:noFill/>
        </p:spPr>
        <p:txBody>
          <a:bodyPr wrap="none" rtlCol="0">
            <a:spAutoFit/>
          </a:bodyPr>
          <a:lstStyle/>
          <a:p>
            <a:r>
              <a:rPr lang="en-US" sz="1200" dirty="0"/>
              <a:t>Bioinformatics, 2004</a:t>
            </a:r>
          </a:p>
        </p:txBody>
      </p:sp>
      <p:sp>
        <p:nvSpPr>
          <p:cNvPr id="12" name="TextBox 11">
            <a:extLst>
              <a:ext uri="{FF2B5EF4-FFF2-40B4-BE49-F238E27FC236}">
                <a16:creationId xmlns:a16="http://schemas.microsoft.com/office/drawing/2014/main" id="{75EBC624-E574-A04D-BC2E-C043AAF7C584}"/>
              </a:ext>
            </a:extLst>
          </p:cNvPr>
          <p:cNvSpPr txBox="1"/>
          <p:nvPr/>
        </p:nvSpPr>
        <p:spPr>
          <a:xfrm>
            <a:off x="976900" y="3152974"/>
            <a:ext cx="845103" cy="276999"/>
          </a:xfrm>
          <a:prstGeom prst="rect">
            <a:avLst/>
          </a:prstGeom>
          <a:noFill/>
        </p:spPr>
        <p:txBody>
          <a:bodyPr wrap="none" rtlCol="0">
            <a:spAutoFit/>
          </a:bodyPr>
          <a:lstStyle/>
          <a:p>
            <a:r>
              <a:rPr lang="en-US" sz="1200" dirty="0"/>
              <a:t>NAR, 2003</a:t>
            </a:r>
          </a:p>
        </p:txBody>
      </p:sp>
      <p:pic>
        <p:nvPicPr>
          <p:cNvPr id="13" name="Picture 12">
            <a:extLst>
              <a:ext uri="{FF2B5EF4-FFF2-40B4-BE49-F238E27FC236}">
                <a16:creationId xmlns:a16="http://schemas.microsoft.com/office/drawing/2014/main" id="{D734AE4F-7222-CA4E-82C4-5E58DE95EE4D}"/>
              </a:ext>
            </a:extLst>
          </p:cNvPr>
          <p:cNvPicPr>
            <a:picLocks noChangeAspect="1"/>
          </p:cNvPicPr>
          <p:nvPr/>
        </p:nvPicPr>
        <p:blipFill>
          <a:blip r:embed="rId7"/>
          <a:stretch>
            <a:fillRect/>
          </a:stretch>
        </p:blipFill>
        <p:spPr>
          <a:xfrm>
            <a:off x="151292" y="4909742"/>
            <a:ext cx="1936953" cy="1227029"/>
          </a:xfrm>
          <a:prstGeom prst="rect">
            <a:avLst/>
          </a:prstGeom>
        </p:spPr>
      </p:pic>
      <p:sp>
        <p:nvSpPr>
          <p:cNvPr id="14" name="TextBox 13">
            <a:extLst>
              <a:ext uri="{FF2B5EF4-FFF2-40B4-BE49-F238E27FC236}">
                <a16:creationId xmlns:a16="http://schemas.microsoft.com/office/drawing/2014/main" id="{6F3B3919-F27A-A747-A59F-D75F419A821A}"/>
              </a:ext>
            </a:extLst>
          </p:cNvPr>
          <p:cNvSpPr txBox="1"/>
          <p:nvPr/>
        </p:nvSpPr>
        <p:spPr>
          <a:xfrm>
            <a:off x="1430878" y="5854946"/>
            <a:ext cx="1592359" cy="461665"/>
          </a:xfrm>
          <a:prstGeom prst="rect">
            <a:avLst/>
          </a:prstGeom>
          <a:noFill/>
        </p:spPr>
        <p:txBody>
          <a:bodyPr wrap="none" rtlCol="0">
            <a:spAutoFit/>
          </a:bodyPr>
          <a:lstStyle/>
          <a:p>
            <a:r>
              <a:rPr lang="en-US" sz="1200" dirty="0" err="1"/>
              <a:t>EVidenceModeler</a:t>
            </a:r>
            <a:endParaRPr lang="en-US" sz="1200" dirty="0"/>
          </a:p>
          <a:p>
            <a:r>
              <a:rPr lang="en-US" sz="1200" dirty="0"/>
              <a:t>Genome Biology, 2008</a:t>
            </a:r>
          </a:p>
        </p:txBody>
      </p:sp>
      <p:pic>
        <p:nvPicPr>
          <p:cNvPr id="15" name="Picture 14">
            <a:extLst>
              <a:ext uri="{FF2B5EF4-FFF2-40B4-BE49-F238E27FC236}">
                <a16:creationId xmlns:a16="http://schemas.microsoft.com/office/drawing/2014/main" id="{CC4B02A6-4773-D344-9CAB-B46E8240EC8A}"/>
              </a:ext>
            </a:extLst>
          </p:cNvPr>
          <p:cNvPicPr>
            <a:picLocks noChangeAspect="1"/>
          </p:cNvPicPr>
          <p:nvPr/>
        </p:nvPicPr>
        <p:blipFill>
          <a:blip r:embed="rId8"/>
          <a:stretch>
            <a:fillRect/>
          </a:stretch>
        </p:blipFill>
        <p:spPr>
          <a:xfrm>
            <a:off x="4833379" y="2072216"/>
            <a:ext cx="1628333" cy="1750896"/>
          </a:xfrm>
          <a:prstGeom prst="rect">
            <a:avLst/>
          </a:prstGeom>
        </p:spPr>
      </p:pic>
      <p:sp>
        <p:nvSpPr>
          <p:cNvPr id="16" name="TextBox 15">
            <a:extLst>
              <a:ext uri="{FF2B5EF4-FFF2-40B4-BE49-F238E27FC236}">
                <a16:creationId xmlns:a16="http://schemas.microsoft.com/office/drawing/2014/main" id="{724FCDD8-6676-974A-B50C-73A8894193BD}"/>
              </a:ext>
            </a:extLst>
          </p:cNvPr>
          <p:cNvSpPr txBox="1"/>
          <p:nvPr/>
        </p:nvSpPr>
        <p:spPr>
          <a:xfrm>
            <a:off x="4673287" y="3586034"/>
            <a:ext cx="1710596" cy="461665"/>
          </a:xfrm>
          <a:prstGeom prst="rect">
            <a:avLst/>
          </a:prstGeom>
          <a:noFill/>
        </p:spPr>
        <p:txBody>
          <a:bodyPr wrap="none" rtlCol="0">
            <a:spAutoFit/>
          </a:bodyPr>
          <a:lstStyle/>
          <a:p>
            <a:r>
              <a:rPr lang="en-US" sz="1200" dirty="0"/>
              <a:t>Chimera Slayer</a:t>
            </a:r>
          </a:p>
          <a:p>
            <a:r>
              <a:rPr lang="en-US" sz="1200" dirty="0"/>
              <a:t>Genome Research, 2011</a:t>
            </a:r>
          </a:p>
        </p:txBody>
      </p:sp>
      <p:pic>
        <p:nvPicPr>
          <p:cNvPr id="17" name="Picture 16">
            <a:extLst>
              <a:ext uri="{FF2B5EF4-FFF2-40B4-BE49-F238E27FC236}">
                <a16:creationId xmlns:a16="http://schemas.microsoft.com/office/drawing/2014/main" id="{2E96BC04-D9D7-9C4B-BCDB-CADF63356BA9}"/>
              </a:ext>
            </a:extLst>
          </p:cNvPr>
          <p:cNvPicPr>
            <a:picLocks noChangeAspect="1"/>
          </p:cNvPicPr>
          <p:nvPr/>
        </p:nvPicPr>
        <p:blipFill>
          <a:blip r:embed="rId9"/>
          <a:stretch>
            <a:fillRect/>
          </a:stretch>
        </p:blipFill>
        <p:spPr>
          <a:xfrm>
            <a:off x="6727683" y="2341998"/>
            <a:ext cx="1894180" cy="1253073"/>
          </a:xfrm>
          <a:prstGeom prst="rect">
            <a:avLst/>
          </a:prstGeom>
        </p:spPr>
      </p:pic>
      <p:sp>
        <p:nvSpPr>
          <p:cNvPr id="18" name="TextBox 17">
            <a:extLst>
              <a:ext uri="{FF2B5EF4-FFF2-40B4-BE49-F238E27FC236}">
                <a16:creationId xmlns:a16="http://schemas.microsoft.com/office/drawing/2014/main" id="{1B2C38E0-1A7C-484C-9123-3464A3CE5747}"/>
              </a:ext>
            </a:extLst>
          </p:cNvPr>
          <p:cNvSpPr txBox="1"/>
          <p:nvPr/>
        </p:nvSpPr>
        <p:spPr>
          <a:xfrm>
            <a:off x="6891865" y="3609819"/>
            <a:ext cx="1625060" cy="461665"/>
          </a:xfrm>
          <a:prstGeom prst="rect">
            <a:avLst/>
          </a:prstGeom>
          <a:noFill/>
        </p:spPr>
        <p:txBody>
          <a:bodyPr wrap="none" rtlCol="0">
            <a:spAutoFit/>
          </a:bodyPr>
          <a:lstStyle/>
          <a:p>
            <a:r>
              <a:rPr lang="en-US" sz="1200" dirty="0"/>
              <a:t>Nature Biotech, 2011</a:t>
            </a:r>
          </a:p>
          <a:p>
            <a:r>
              <a:rPr lang="en-US" sz="1200" dirty="0"/>
              <a:t>Nature Protocols, 2013</a:t>
            </a:r>
          </a:p>
        </p:txBody>
      </p:sp>
      <p:pic>
        <p:nvPicPr>
          <p:cNvPr id="19" name="Picture 18">
            <a:extLst>
              <a:ext uri="{FF2B5EF4-FFF2-40B4-BE49-F238E27FC236}">
                <a16:creationId xmlns:a16="http://schemas.microsoft.com/office/drawing/2014/main" id="{FD8314A3-3BAD-CD49-AE4D-CE0C137C2CB3}"/>
              </a:ext>
            </a:extLst>
          </p:cNvPr>
          <p:cNvPicPr>
            <a:picLocks noChangeAspect="1"/>
          </p:cNvPicPr>
          <p:nvPr/>
        </p:nvPicPr>
        <p:blipFill>
          <a:blip r:embed="rId10"/>
          <a:stretch>
            <a:fillRect/>
          </a:stretch>
        </p:blipFill>
        <p:spPr>
          <a:xfrm>
            <a:off x="4732521" y="4130158"/>
            <a:ext cx="1506998" cy="1714168"/>
          </a:xfrm>
          <a:prstGeom prst="rect">
            <a:avLst/>
          </a:prstGeom>
        </p:spPr>
      </p:pic>
      <p:sp>
        <p:nvSpPr>
          <p:cNvPr id="20" name="TextBox 19">
            <a:extLst>
              <a:ext uri="{FF2B5EF4-FFF2-40B4-BE49-F238E27FC236}">
                <a16:creationId xmlns:a16="http://schemas.microsoft.com/office/drawing/2014/main" id="{17445408-CE04-2243-BD94-25BABD0884AF}"/>
              </a:ext>
            </a:extLst>
          </p:cNvPr>
          <p:cNvSpPr txBox="1"/>
          <p:nvPr/>
        </p:nvSpPr>
        <p:spPr>
          <a:xfrm>
            <a:off x="4499671" y="5921400"/>
            <a:ext cx="1592359" cy="461665"/>
          </a:xfrm>
          <a:prstGeom prst="rect">
            <a:avLst/>
          </a:prstGeom>
          <a:noFill/>
        </p:spPr>
        <p:txBody>
          <a:bodyPr wrap="none" rtlCol="0">
            <a:spAutoFit/>
          </a:bodyPr>
          <a:lstStyle/>
          <a:p>
            <a:r>
              <a:rPr lang="en-US" sz="1200" dirty="0"/>
              <a:t>STAR-Fusion</a:t>
            </a:r>
          </a:p>
          <a:p>
            <a:r>
              <a:rPr lang="en-US" sz="1200" dirty="0"/>
              <a:t>Genome Biology, 2019</a:t>
            </a:r>
          </a:p>
        </p:txBody>
      </p:sp>
      <p:pic>
        <p:nvPicPr>
          <p:cNvPr id="22" name="Picture 21">
            <a:extLst>
              <a:ext uri="{FF2B5EF4-FFF2-40B4-BE49-F238E27FC236}">
                <a16:creationId xmlns:a16="http://schemas.microsoft.com/office/drawing/2014/main" id="{D371CC48-8BAF-B240-864C-60AF7773D923}"/>
              </a:ext>
            </a:extLst>
          </p:cNvPr>
          <p:cNvPicPr>
            <a:picLocks noChangeAspect="1"/>
          </p:cNvPicPr>
          <p:nvPr/>
        </p:nvPicPr>
        <p:blipFill>
          <a:blip r:embed="rId11"/>
          <a:stretch>
            <a:fillRect/>
          </a:stretch>
        </p:blipFill>
        <p:spPr>
          <a:xfrm>
            <a:off x="6493505" y="4214726"/>
            <a:ext cx="2167732" cy="945452"/>
          </a:xfrm>
          <a:prstGeom prst="rect">
            <a:avLst/>
          </a:prstGeom>
        </p:spPr>
      </p:pic>
      <p:pic>
        <p:nvPicPr>
          <p:cNvPr id="2050" name="Picture 2">
            <a:extLst>
              <a:ext uri="{FF2B5EF4-FFF2-40B4-BE49-F238E27FC236}">
                <a16:creationId xmlns:a16="http://schemas.microsoft.com/office/drawing/2014/main" id="{DFD4FC21-28A6-0EC9-03AC-99C3835BE9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6936" y="5421421"/>
            <a:ext cx="1000432" cy="1250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8DA0EB-18EA-2587-481E-8D08E99A33BC}"/>
              </a:ext>
            </a:extLst>
          </p:cNvPr>
          <p:cNvSpPr txBox="1"/>
          <p:nvPr/>
        </p:nvSpPr>
        <p:spPr>
          <a:xfrm>
            <a:off x="6936752" y="6217552"/>
            <a:ext cx="1918795" cy="461665"/>
          </a:xfrm>
          <a:prstGeom prst="rect">
            <a:avLst/>
          </a:prstGeom>
          <a:noFill/>
        </p:spPr>
        <p:txBody>
          <a:bodyPr wrap="none" rtlCol="0">
            <a:spAutoFit/>
          </a:bodyPr>
          <a:lstStyle/>
          <a:p>
            <a:r>
              <a:rPr lang="en-US" sz="1200" dirty="0"/>
              <a:t>FusionInspector</a:t>
            </a:r>
          </a:p>
          <a:p>
            <a:r>
              <a:rPr lang="en-US" sz="1200" dirty="0"/>
              <a:t>Cell Reports Methods, 2023</a:t>
            </a:r>
          </a:p>
        </p:txBody>
      </p:sp>
      <p:sp>
        <p:nvSpPr>
          <p:cNvPr id="4" name="Rectangle 3">
            <a:extLst>
              <a:ext uri="{FF2B5EF4-FFF2-40B4-BE49-F238E27FC236}">
                <a16:creationId xmlns:a16="http://schemas.microsoft.com/office/drawing/2014/main" id="{0230DB05-46C2-2B6A-71B1-38530D7BA2E3}"/>
              </a:ext>
            </a:extLst>
          </p:cNvPr>
          <p:cNvSpPr/>
          <p:nvPr/>
        </p:nvSpPr>
        <p:spPr>
          <a:xfrm>
            <a:off x="151292" y="688769"/>
            <a:ext cx="2704692" cy="2740231"/>
          </a:xfrm>
          <a:prstGeom prst="rect">
            <a:avLst/>
          </a:prstGeom>
          <a:noFill/>
          <a:ln w="57150">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B7ECF16-C4F6-B1A2-9B1B-BFFDB30BDF97}"/>
              </a:ext>
            </a:extLst>
          </p:cNvPr>
          <p:cNvSpPr/>
          <p:nvPr/>
        </p:nvSpPr>
        <p:spPr>
          <a:xfrm>
            <a:off x="151292" y="4994749"/>
            <a:ext cx="2859067" cy="1790029"/>
          </a:xfrm>
          <a:prstGeom prst="rect">
            <a:avLst/>
          </a:prstGeom>
          <a:noFill/>
          <a:ln w="57150">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B14B4F3-362D-3EBF-2257-E9120747EB6B}"/>
              </a:ext>
            </a:extLst>
          </p:cNvPr>
          <p:cNvSpPr/>
          <p:nvPr/>
        </p:nvSpPr>
        <p:spPr>
          <a:xfrm>
            <a:off x="6236233" y="2315518"/>
            <a:ext cx="2859067" cy="1790029"/>
          </a:xfrm>
          <a:prstGeom prst="rect">
            <a:avLst/>
          </a:prstGeom>
          <a:noFill/>
          <a:ln w="57150">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33A2D3B-F92E-08DC-6A22-E17415ED87DF}"/>
              </a:ext>
            </a:extLst>
          </p:cNvPr>
          <p:cNvSpPr/>
          <p:nvPr/>
        </p:nvSpPr>
        <p:spPr>
          <a:xfrm>
            <a:off x="6204732" y="4216339"/>
            <a:ext cx="2859067" cy="1079936"/>
          </a:xfrm>
          <a:prstGeom prst="rect">
            <a:avLst/>
          </a:prstGeom>
          <a:noFill/>
          <a:ln w="57150">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7ED6DCF-9196-A386-0171-69B7E330271B}"/>
              </a:ext>
            </a:extLst>
          </p:cNvPr>
          <p:cNvSpPr/>
          <p:nvPr/>
        </p:nvSpPr>
        <p:spPr>
          <a:xfrm>
            <a:off x="6236233" y="5390539"/>
            <a:ext cx="2827565" cy="1353852"/>
          </a:xfrm>
          <a:prstGeom prst="rect">
            <a:avLst/>
          </a:prstGeom>
          <a:noFill/>
          <a:ln w="57150">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F720B37-6B8A-B4AF-97CE-85E364E54F3E}"/>
              </a:ext>
            </a:extLst>
          </p:cNvPr>
          <p:cNvSpPr/>
          <p:nvPr/>
        </p:nvSpPr>
        <p:spPr>
          <a:xfrm>
            <a:off x="4378297" y="4106425"/>
            <a:ext cx="1755346" cy="2637965"/>
          </a:xfrm>
          <a:prstGeom prst="rect">
            <a:avLst/>
          </a:prstGeom>
          <a:noFill/>
          <a:ln w="57150">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4707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7031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242965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205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1969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688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custDataLst>
      <p:tags r:id="rId1"/>
    </p:custDataLst>
    <p:extLst>
      <p:ext uri="{BB962C8B-B14F-4D97-AF65-F5344CB8AC3E}">
        <p14:creationId xmlns:p14="http://schemas.microsoft.com/office/powerpoint/2010/main" val="123548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2911286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1657913"/>
            <a:ext cx="8573681" cy="461665"/>
          </a:xfrm>
          <a:prstGeom prst="rect">
            <a:avLst/>
          </a:prstGeom>
          <a:noFill/>
        </p:spPr>
        <p:txBody>
          <a:bodyPr wrap="none" rtlCol="0">
            <a:spAutoFit/>
          </a:bodyPr>
          <a:lstStyle/>
          <a:p>
            <a:r>
              <a:rPr lang="en-US" sz="2400" dirty="0"/>
              <a:t>What if you don’t have a high quality reference genome sequence?</a:t>
            </a:r>
          </a:p>
        </p:txBody>
      </p:sp>
      <p:sp>
        <p:nvSpPr>
          <p:cNvPr id="2" name="TextBox 1"/>
          <p:cNvSpPr txBox="1"/>
          <p:nvPr/>
        </p:nvSpPr>
        <p:spPr>
          <a:xfrm>
            <a:off x="1681520" y="3339344"/>
            <a:ext cx="6089377" cy="369332"/>
          </a:xfrm>
          <a:prstGeom prst="rect">
            <a:avLst/>
          </a:prstGeom>
          <a:noFill/>
        </p:spPr>
        <p:txBody>
          <a:bodyPr wrap="none" rtlCol="0">
            <a:spAutoFit/>
          </a:bodyPr>
          <a:lstStyle/>
          <a:p>
            <a:r>
              <a:rPr lang="en-US" b="1" dirty="0"/>
              <a:t>Genome-free de novo transcript reconstruction to the rescue. </a:t>
            </a:r>
          </a:p>
        </p:txBody>
      </p:sp>
    </p:spTree>
    <p:custDataLst>
      <p:tags r:id="rId1"/>
    </p:custDataLst>
    <p:extLst>
      <p:ext uri="{BB962C8B-B14F-4D97-AF65-F5344CB8AC3E}">
        <p14:creationId xmlns:p14="http://schemas.microsoft.com/office/powerpoint/2010/main" val="35132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custDataLst>
      <p:tags r:id="rId1"/>
    </p:custDataLst>
    <p:extLst>
      <p:ext uri="{BB962C8B-B14F-4D97-AF65-F5344CB8AC3E}">
        <p14:creationId xmlns:p14="http://schemas.microsoft.com/office/powerpoint/2010/main" val="25100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2271049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4"/>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8"/>
            <a:stretch>
              <a:fillRect/>
            </a:stretch>
          </p:blipFill>
          <p:spPr>
            <a:xfrm>
              <a:off x="5227781" y="4095120"/>
              <a:ext cx="1579588" cy="2251753"/>
            </a:xfrm>
            <a:prstGeom prst="rect">
              <a:avLst/>
            </a:prstGeom>
          </p:spPr>
        </p:pic>
        <p:pic>
          <p:nvPicPr>
            <p:cNvPr id="8" name="Picture 7"/>
            <p:cNvPicPr>
              <a:picLocks noChangeAspect="1"/>
            </p:cNvPicPr>
            <p:nvPr/>
          </p:nvPicPr>
          <p:blipFill>
            <a:blip r:embed="rId9"/>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10"/>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1"/>
          <a:stretch>
            <a:fillRect/>
          </a:stretch>
        </p:blipFill>
        <p:spPr>
          <a:xfrm>
            <a:off x="1110367" y="509537"/>
            <a:ext cx="2798419" cy="2988973"/>
          </a:xfrm>
          <a:prstGeom prst="rect">
            <a:avLst/>
          </a:prstGeom>
        </p:spPr>
      </p:pic>
    </p:spTree>
    <p:custDataLst>
      <p:tags r:id="rId1"/>
    </p:custDataLst>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custDataLst>
      <p:tags r:id="rId1"/>
    </p:custDataLst>
    <p:extLst>
      <p:ext uri="{BB962C8B-B14F-4D97-AF65-F5344CB8AC3E}">
        <p14:creationId xmlns:p14="http://schemas.microsoft.com/office/powerpoint/2010/main" val="411260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custDataLst>
      <p:tags r:id="rId1"/>
    </p:custDataLst>
    <p:extLst>
      <p:ext uri="{BB962C8B-B14F-4D97-AF65-F5344CB8AC3E}">
        <p14:creationId xmlns:p14="http://schemas.microsoft.com/office/powerpoint/2010/main" val="154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
        <p:nvSpPr>
          <p:cNvPr id="5" name="TextBox 4">
            <a:extLst>
              <a:ext uri="{FF2B5EF4-FFF2-40B4-BE49-F238E27FC236}">
                <a16:creationId xmlns:a16="http://schemas.microsoft.com/office/drawing/2014/main" id="{CECCEBFC-A070-C54A-9F27-9681DB88BBD9}"/>
              </a:ext>
            </a:extLst>
          </p:cNvPr>
          <p:cNvSpPr txBox="1"/>
          <p:nvPr/>
        </p:nvSpPr>
        <p:spPr>
          <a:xfrm>
            <a:off x="586589" y="5488660"/>
            <a:ext cx="7872668" cy="523220"/>
          </a:xfrm>
          <a:prstGeom prst="rect">
            <a:avLst/>
          </a:prstGeom>
          <a:noFill/>
        </p:spPr>
        <p:txBody>
          <a:bodyPr wrap="none" rtlCol="0">
            <a:spAutoFit/>
          </a:bodyPr>
          <a:lstStyle/>
          <a:p>
            <a:r>
              <a:rPr lang="en-US" sz="2800" i="1" dirty="0">
                <a:solidFill>
                  <a:srgbClr val="7030A0"/>
                </a:solidFill>
              </a:rPr>
              <a:t>Have you learned about the de </a:t>
            </a:r>
            <a:r>
              <a:rPr lang="en-US" sz="2800" i="1" dirty="0" err="1">
                <a:solidFill>
                  <a:srgbClr val="7030A0"/>
                </a:solidFill>
              </a:rPr>
              <a:t>Bruijn</a:t>
            </a:r>
            <a:r>
              <a:rPr lang="en-US" sz="2800" i="1" dirty="0">
                <a:solidFill>
                  <a:srgbClr val="7030A0"/>
                </a:solidFill>
              </a:rPr>
              <a:t> graph already?</a:t>
            </a:r>
          </a:p>
        </p:txBody>
      </p:sp>
    </p:spTree>
    <p:custDataLst>
      <p:tags r:id="rId1"/>
    </p:custDataLst>
    <p:extLst>
      <p:ext uri="{BB962C8B-B14F-4D97-AF65-F5344CB8AC3E}">
        <p14:creationId xmlns:p14="http://schemas.microsoft.com/office/powerpoint/2010/main" val="226196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1232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67519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272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639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6378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1082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59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530431"/>
              <a:chOff x="6886353" y="1911023"/>
              <a:chExt cx="2001532" cy="3530431"/>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5"/>
              <a:stretch>
                <a:fillRect/>
              </a:stretch>
            </p:blipFill>
            <p:spPr>
              <a:xfrm>
                <a:off x="6886353" y="4523815"/>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
        <p:nvSpPr>
          <p:cNvPr id="3" name="TextBox 2">
            <a:extLst>
              <a:ext uri="{FF2B5EF4-FFF2-40B4-BE49-F238E27FC236}">
                <a16:creationId xmlns:a16="http://schemas.microsoft.com/office/drawing/2014/main" id="{F373A5E3-C885-0844-FFFE-16E9EA89623D}"/>
              </a:ext>
            </a:extLst>
          </p:cNvPr>
          <p:cNvSpPr txBox="1"/>
          <p:nvPr/>
        </p:nvSpPr>
        <p:spPr>
          <a:xfrm>
            <a:off x="6924335" y="6406407"/>
            <a:ext cx="1215974" cy="276999"/>
          </a:xfrm>
          <a:prstGeom prst="rect">
            <a:avLst/>
          </a:prstGeom>
          <a:noFill/>
        </p:spPr>
        <p:txBody>
          <a:bodyPr wrap="none" rtlCol="0">
            <a:spAutoFit/>
          </a:bodyPr>
          <a:lstStyle/>
          <a:p>
            <a:r>
              <a:rPr lang="en-US" sz="1200" dirty="0"/>
              <a:t>Seurat-v2 (2021)</a:t>
            </a:r>
          </a:p>
        </p:txBody>
      </p:sp>
      <p:sp>
        <p:nvSpPr>
          <p:cNvPr id="6" name="TextBox 5">
            <a:extLst>
              <a:ext uri="{FF2B5EF4-FFF2-40B4-BE49-F238E27FC236}">
                <a16:creationId xmlns:a16="http://schemas.microsoft.com/office/drawing/2014/main" id="{16FD0EB8-78F1-08CF-4795-24830CC79951}"/>
              </a:ext>
            </a:extLst>
          </p:cNvPr>
          <p:cNvSpPr txBox="1"/>
          <p:nvPr/>
        </p:nvSpPr>
        <p:spPr>
          <a:xfrm>
            <a:off x="6916481" y="5618388"/>
            <a:ext cx="1212191" cy="276999"/>
          </a:xfrm>
          <a:prstGeom prst="rect">
            <a:avLst/>
          </a:prstGeom>
          <a:noFill/>
        </p:spPr>
        <p:txBody>
          <a:bodyPr wrap="none" rtlCol="0">
            <a:spAutoFit/>
          </a:bodyPr>
          <a:lstStyle/>
          <a:p>
            <a:r>
              <a:rPr lang="en-US" sz="1200" dirty="0" err="1"/>
              <a:t>StringTie</a:t>
            </a:r>
            <a:r>
              <a:rPr lang="en-US" sz="1200" dirty="0"/>
              <a:t>  (2015)</a:t>
            </a:r>
          </a:p>
        </p:txBody>
      </p:sp>
      <p:sp>
        <p:nvSpPr>
          <p:cNvPr id="14" name="TextBox 13">
            <a:extLst>
              <a:ext uri="{FF2B5EF4-FFF2-40B4-BE49-F238E27FC236}">
                <a16:creationId xmlns:a16="http://schemas.microsoft.com/office/drawing/2014/main" id="{0BBBC168-8D36-D177-6EAD-257317C272B7}"/>
              </a:ext>
            </a:extLst>
          </p:cNvPr>
          <p:cNvSpPr txBox="1"/>
          <p:nvPr/>
        </p:nvSpPr>
        <p:spPr>
          <a:xfrm>
            <a:off x="6912103" y="6219343"/>
            <a:ext cx="1257075" cy="276999"/>
          </a:xfrm>
          <a:prstGeom prst="rect">
            <a:avLst/>
          </a:prstGeom>
          <a:noFill/>
        </p:spPr>
        <p:txBody>
          <a:bodyPr wrap="none" rtlCol="0">
            <a:spAutoFit/>
          </a:bodyPr>
          <a:lstStyle/>
          <a:p>
            <a:r>
              <a:rPr lang="en-US" sz="1200" dirty="0"/>
              <a:t>minimap2 (2018)</a:t>
            </a:r>
          </a:p>
        </p:txBody>
      </p:sp>
      <p:sp>
        <p:nvSpPr>
          <p:cNvPr id="17" name="TextBox 16">
            <a:extLst>
              <a:ext uri="{FF2B5EF4-FFF2-40B4-BE49-F238E27FC236}">
                <a16:creationId xmlns:a16="http://schemas.microsoft.com/office/drawing/2014/main" id="{DABDAD5F-4615-7E4C-E1B5-68E980725404}"/>
              </a:ext>
            </a:extLst>
          </p:cNvPr>
          <p:cNvSpPr txBox="1"/>
          <p:nvPr/>
        </p:nvSpPr>
        <p:spPr>
          <a:xfrm>
            <a:off x="6919362" y="5431723"/>
            <a:ext cx="933012" cy="276999"/>
          </a:xfrm>
          <a:prstGeom prst="rect">
            <a:avLst/>
          </a:prstGeom>
          <a:noFill/>
        </p:spPr>
        <p:txBody>
          <a:bodyPr wrap="none" rtlCol="0">
            <a:spAutoFit/>
          </a:bodyPr>
          <a:lstStyle/>
          <a:p>
            <a:r>
              <a:rPr lang="en-US" sz="1200" dirty="0"/>
              <a:t>STAR (2013)</a:t>
            </a:r>
          </a:p>
        </p:txBody>
      </p:sp>
      <p:sp>
        <p:nvSpPr>
          <p:cNvPr id="24" name="TextBox 23">
            <a:extLst>
              <a:ext uri="{FF2B5EF4-FFF2-40B4-BE49-F238E27FC236}">
                <a16:creationId xmlns:a16="http://schemas.microsoft.com/office/drawing/2014/main" id="{F5091C90-3722-3567-9751-05BAFAE86566}"/>
              </a:ext>
            </a:extLst>
          </p:cNvPr>
          <p:cNvSpPr txBox="1"/>
          <p:nvPr/>
        </p:nvSpPr>
        <p:spPr>
          <a:xfrm>
            <a:off x="6902111" y="4080027"/>
            <a:ext cx="1227195" cy="276999"/>
          </a:xfrm>
          <a:prstGeom prst="rect">
            <a:avLst/>
          </a:prstGeom>
          <a:noFill/>
        </p:spPr>
        <p:txBody>
          <a:bodyPr wrap="none" rtlCol="0">
            <a:spAutoFit/>
          </a:bodyPr>
          <a:lstStyle/>
          <a:p>
            <a:r>
              <a:rPr lang="en-US" sz="1200" dirty="0" err="1"/>
              <a:t>SAMtools</a:t>
            </a:r>
            <a:r>
              <a:rPr lang="en-US" sz="1200" dirty="0"/>
              <a:t> (2009)</a:t>
            </a:r>
          </a:p>
        </p:txBody>
      </p:sp>
      <p:sp>
        <p:nvSpPr>
          <p:cNvPr id="26" name="TextBox 25">
            <a:extLst>
              <a:ext uri="{FF2B5EF4-FFF2-40B4-BE49-F238E27FC236}">
                <a16:creationId xmlns:a16="http://schemas.microsoft.com/office/drawing/2014/main" id="{5070163A-CF4D-C3EE-8729-C849857E8109}"/>
              </a:ext>
            </a:extLst>
          </p:cNvPr>
          <p:cNvSpPr txBox="1"/>
          <p:nvPr/>
        </p:nvSpPr>
        <p:spPr>
          <a:xfrm>
            <a:off x="165566" y="6356329"/>
            <a:ext cx="1252266" cy="261610"/>
          </a:xfrm>
          <a:prstGeom prst="rect">
            <a:avLst/>
          </a:prstGeom>
          <a:noFill/>
        </p:spPr>
        <p:txBody>
          <a:bodyPr wrap="none" rtlCol="0">
            <a:spAutoFit/>
          </a:bodyPr>
          <a:lstStyle/>
          <a:p>
            <a:r>
              <a:rPr lang="en-US" sz="1100" dirty="0"/>
              <a:t>SlideSeq-v2 (2021)</a:t>
            </a:r>
          </a:p>
        </p:txBody>
      </p:sp>
    </p:spTree>
    <p:custDataLst>
      <p:tags r:id="rId1"/>
    </p:custDataLst>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custDataLst>
      <p:tags r:id="rId1"/>
    </p:custDataLst>
    <p:extLst>
      <p:ext uri="{BB962C8B-B14F-4D97-AF65-F5344CB8AC3E}">
        <p14:creationId xmlns:p14="http://schemas.microsoft.com/office/powerpoint/2010/main" val="17024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158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rmAutofit/>
          </a:bodyPr>
          <a:lstStyle/>
          <a:p>
            <a:r>
              <a:rPr lang="en-US" dirty="0"/>
              <a:t>Part 3. Trinity De novo Assembly</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0543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a:t>Contrasting Genome and </a:t>
            </a:r>
            <a:r>
              <a:rPr lang="en-US" sz="2800" b="1" dirty="0" err="1"/>
              <a:t>Transcriptome</a:t>
            </a:r>
            <a:r>
              <a:rPr lang="en-US" sz="2800" b="1" dirty="0"/>
              <a:t> Assembly</a:t>
            </a:r>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a:t>Uniform coverage</a:t>
            </a:r>
          </a:p>
          <a:p>
            <a:pPr marL="285750" indent="-285750">
              <a:buFont typeface="Arial"/>
              <a:buChar char="•"/>
            </a:pPr>
            <a:r>
              <a:rPr lang="en-US" sz="2000" dirty="0"/>
              <a:t>Single </a:t>
            </a:r>
            <a:r>
              <a:rPr lang="en-US" sz="2000" dirty="0" err="1"/>
              <a:t>contig</a:t>
            </a:r>
            <a:r>
              <a:rPr lang="en-US" sz="2000" dirty="0"/>
              <a:t> per locus</a:t>
            </a:r>
          </a:p>
          <a:p>
            <a:pPr marL="285750" indent="-285750">
              <a:buFont typeface="Arial"/>
              <a:buChar char="•"/>
            </a:pPr>
            <a:r>
              <a:rPr lang="en-US" sz="2000" dirty="0"/>
              <a:t>Double-stranded</a:t>
            </a:r>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a:t>Exponentially distributed coverage levels</a:t>
            </a:r>
          </a:p>
          <a:p>
            <a:pPr marL="285750" indent="-285750">
              <a:buFont typeface="Arial"/>
              <a:buChar char="•"/>
            </a:pPr>
            <a:r>
              <a:rPr lang="en-US" sz="2000" dirty="0"/>
              <a:t>Multiple </a:t>
            </a:r>
            <a:r>
              <a:rPr lang="en-US" sz="2000" dirty="0" err="1"/>
              <a:t>contigs</a:t>
            </a:r>
            <a:r>
              <a:rPr lang="en-US" sz="2000" dirty="0"/>
              <a:t> per locus (alt splicing)</a:t>
            </a:r>
          </a:p>
          <a:p>
            <a:pPr marL="285750" indent="-285750">
              <a:buFont typeface="Arial"/>
              <a:buChar char="•"/>
            </a:pPr>
            <a:r>
              <a:rPr lang="en-US" sz="2000" dirty="0"/>
              <a:t>Strand-specific</a:t>
            </a:r>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4"/>
          <a:stretch>
            <a:fillRect/>
          </a:stretch>
        </p:blipFill>
        <p:spPr>
          <a:xfrm>
            <a:off x="3846805" y="4181647"/>
            <a:ext cx="4529601" cy="899005"/>
          </a:xfrm>
          <a:prstGeom prst="rect">
            <a:avLst/>
          </a:prstGeom>
        </p:spPr>
      </p:pic>
    </p:spTree>
    <p:custDataLst>
      <p:tags r:id="rId1"/>
    </p:custDataLst>
    <p:extLst>
      <p:ext uri="{BB962C8B-B14F-4D97-AF65-F5344CB8AC3E}">
        <p14:creationId xmlns:p14="http://schemas.microsoft.com/office/powerpoint/2010/main" val="38359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Trinity Aggregates Isolated Transcript Graphs</a:t>
            </a:r>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a:t>Genome Assembly</a:t>
            </a:r>
          </a:p>
          <a:p>
            <a:pPr algn="ctr"/>
            <a:r>
              <a:rPr lang="en-US" dirty="0"/>
              <a:t>Single Massive Graph</a:t>
            </a:r>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a:t>Trinity </a:t>
            </a:r>
            <a:r>
              <a:rPr lang="en-US" sz="2400" b="1" dirty="0" err="1"/>
              <a:t>Transcriptome</a:t>
            </a:r>
            <a:r>
              <a:rPr lang="en-US" sz="2400" b="1" dirty="0"/>
              <a:t> Assembly</a:t>
            </a:r>
          </a:p>
          <a:p>
            <a:pPr algn="ctr"/>
            <a:r>
              <a:rPr lang="en-US" dirty="0"/>
              <a:t>Many Thousands of Small Graphs</a:t>
            </a:r>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a:t>Ideally, one graph per expressed gene.</a:t>
            </a:r>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a:t>Entire chromosomes represented.</a:t>
            </a:r>
          </a:p>
        </p:txBody>
      </p:sp>
    </p:spTree>
    <p:extLst>
      <p:ext uri="{BB962C8B-B14F-4D97-AF65-F5344CB8AC3E}">
        <p14:creationId xmlns:p14="http://schemas.microsoft.com/office/powerpoint/2010/main" val="4231425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TextBox 15">
            <a:extLst>
              <a:ext uri="{FF2B5EF4-FFF2-40B4-BE49-F238E27FC236}">
                <a16:creationId xmlns:a16="http://schemas.microsoft.com/office/drawing/2014/main" id="{3137BF10-F681-B64A-8EAA-3D7445391E02}"/>
              </a:ext>
            </a:extLst>
          </p:cNvPr>
          <p:cNvSpPr txBox="1"/>
          <p:nvPr/>
        </p:nvSpPr>
        <p:spPr>
          <a:xfrm>
            <a:off x="3999237" y="819390"/>
            <a:ext cx="758797" cy="461665"/>
          </a:xfrm>
          <a:prstGeom prst="rect">
            <a:avLst/>
          </a:prstGeom>
          <a:noFill/>
        </p:spPr>
        <p:txBody>
          <a:bodyPr wrap="none" rtlCol="0">
            <a:spAutoFit/>
          </a:bodyPr>
          <a:lstStyle/>
          <a:p>
            <a:r>
              <a:rPr lang="en-US" sz="1200" dirty="0"/>
              <a:t>Manfred </a:t>
            </a:r>
            <a:br>
              <a:rPr lang="en-US" sz="1200" dirty="0"/>
            </a:br>
            <a:r>
              <a:rPr lang="en-US" sz="1200" dirty="0" err="1"/>
              <a:t>Grabherr</a:t>
            </a:r>
            <a:endParaRPr lang="en-US" sz="1200" dirty="0"/>
          </a:p>
        </p:txBody>
      </p:sp>
      <p:sp>
        <p:nvSpPr>
          <p:cNvPr id="17" name="TextBox 16">
            <a:extLst>
              <a:ext uri="{FF2B5EF4-FFF2-40B4-BE49-F238E27FC236}">
                <a16:creationId xmlns:a16="http://schemas.microsoft.com/office/drawing/2014/main" id="{9DFA9D95-B6E7-5140-970B-18572E40D6E4}"/>
              </a:ext>
            </a:extLst>
          </p:cNvPr>
          <p:cNvSpPr txBox="1"/>
          <p:nvPr/>
        </p:nvSpPr>
        <p:spPr>
          <a:xfrm>
            <a:off x="6516123" y="745440"/>
            <a:ext cx="660309" cy="461665"/>
          </a:xfrm>
          <a:prstGeom prst="rect">
            <a:avLst/>
          </a:prstGeom>
          <a:noFill/>
        </p:spPr>
        <p:txBody>
          <a:bodyPr wrap="none" rtlCol="0">
            <a:spAutoFit/>
          </a:bodyPr>
          <a:lstStyle/>
          <a:p>
            <a:r>
              <a:rPr lang="en-US" sz="1200" dirty="0"/>
              <a:t>Moran</a:t>
            </a:r>
            <a:br>
              <a:rPr lang="en-US" sz="1200" dirty="0"/>
            </a:br>
            <a:r>
              <a:rPr lang="en-US" sz="1200" dirty="0" err="1"/>
              <a:t>Yassour</a:t>
            </a:r>
            <a:endParaRPr lang="en-US" sz="1200" dirty="0"/>
          </a:p>
        </p:txBody>
      </p:sp>
      <p:sp>
        <p:nvSpPr>
          <p:cNvPr id="18" name="TextBox 17">
            <a:extLst>
              <a:ext uri="{FF2B5EF4-FFF2-40B4-BE49-F238E27FC236}">
                <a16:creationId xmlns:a16="http://schemas.microsoft.com/office/drawing/2014/main" id="{89E1997B-8582-C647-9BFD-89F5BE1B47DD}"/>
              </a:ext>
            </a:extLst>
          </p:cNvPr>
          <p:cNvSpPr txBox="1"/>
          <p:nvPr/>
        </p:nvSpPr>
        <p:spPr>
          <a:xfrm>
            <a:off x="1490336" y="782077"/>
            <a:ext cx="800494" cy="461665"/>
          </a:xfrm>
          <a:prstGeom prst="rect">
            <a:avLst/>
          </a:prstGeom>
          <a:noFill/>
        </p:spPr>
        <p:txBody>
          <a:bodyPr wrap="square" rtlCol="0">
            <a:spAutoFit/>
          </a:bodyPr>
          <a:lstStyle/>
          <a:p>
            <a:r>
              <a:rPr lang="en-US" sz="1200" dirty="0"/>
              <a:t>Younger me</a:t>
            </a:r>
          </a:p>
        </p:txBody>
      </p:sp>
    </p:spTree>
    <p:extLst>
      <p:ext uri="{BB962C8B-B14F-4D97-AF65-F5344CB8AC3E}">
        <p14:creationId xmlns:p14="http://schemas.microsoft.com/office/powerpoint/2010/main" val="2315274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Freeform 15">
            <a:extLst>
              <a:ext uri="{FF2B5EF4-FFF2-40B4-BE49-F238E27FC236}">
                <a16:creationId xmlns:a16="http://schemas.microsoft.com/office/drawing/2014/main" id="{AD6C3364-1A25-9E4B-AC63-6A8D92D4EA95}"/>
              </a:ext>
            </a:extLst>
          </p:cNvPr>
          <p:cNvSpPr/>
          <p:nvPr/>
        </p:nvSpPr>
        <p:spPr>
          <a:xfrm>
            <a:off x="2974312" y="793820"/>
            <a:ext cx="6099350" cy="5948624"/>
          </a:xfrm>
          <a:custGeom>
            <a:avLst/>
            <a:gdLst>
              <a:gd name="connsiteX0" fmla="*/ 120580 w 6099350"/>
              <a:gd name="connsiteY0" fmla="*/ 10048 h 5948624"/>
              <a:gd name="connsiteX1" fmla="*/ 5928528 w 6099350"/>
              <a:gd name="connsiteY1" fmla="*/ 0 h 5948624"/>
              <a:gd name="connsiteX2" fmla="*/ 6059156 w 6099350"/>
              <a:gd name="connsiteY2" fmla="*/ 2491991 h 5948624"/>
              <a:gd name="connsiteX3" fmla="*/ 6099350 w 6099350"/>
              <a:gd name="connsiteY3" fmla="*/ 5948624 h 5948624"/>
              <a:gd name="connsiteX4" fmla="*/ 1396721 w 6099350"/>
              <a:gd name="connsiteY4" fmla="*/ 5908431 h 5948624"/>
              <a:gd name="connsiteX5" fmla="*/ 1376624 w 6099350"/>
              <a:gd name="connsiteY5" fmla="*/ 4772967 h 5948624"/>
              <a:gd name="connsiteX6" fmla="*/ 1949380 w 6099350"/>
              <a:gd name="connsiteY6" fmla="*/ 3265714 h 5948624"/>
              <a:gd name="connsiteX7" fmla="*/ 924448 w 6099350"/>
              <a:gd name="connsiteY7" fmla="*/ 2723103 h 5948624"/>
              <a:gd name="connsiteX8" fmla="*/ 633046 w 6099350"/>
              <a:gd name="connsiteY8" fmla="*/ 1708220 h 5948624"/>
              <a:gd name="connsiteX9" fmla="*/ 0 w 6099350"/>
              <a:gd name="connsiteY9" fmla="*/ 834013 h 5948624"/>
              <a:gd name="connsiteX10" fmla="*/ 120580 w 6099350"/>
              <a:gd name="connsiteY10" fmla="*/ 10048 h 594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9350" h="5948624">
                <a:moveTo>
                  <a:pt x="120580" y="10048"/>
                </a:moveTo>
                <a:lnTo>
                  <a:pt x="5928528" y="0"/>
                </a:lnTo>
                <a:lnTo>
                  <a:pt x="6059156" y="2491991"/>
                </a:lnTo>
                <a:lnTo>
                  <a:pt x="6099350" y="5948624"/>
                </a:lnTo>
                <a:lnTo>
                  <a:pt x="1396721" y="5908431"/>
                </a:lnTo>
                <a:lnTo>
                  <a:pt x="1376624" y="4772967"/>
                </a:lnTo>
                <a:lnTo>
                  <a:pt x="1949380" y="3265714"/>
                </a:lnTo>
                <a:lnTo>
                  <a:pt x="924448" y="2723103"/>
                </a:lnTo>
                <a:lnTo>
                  <a:pt x="633046" y="1708220"/>
                </a:lnTo>
                <a:lnTo>
                  <a:pt x="0" y="834013"/>
                </a:lnTo>
                <a:lnTo>
                  <a:pt x="120580" y="10048"/>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1534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custDataLst>
      <p:tags r:id="rId1"/>
    </p:custDataLst>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09371101"/>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5"/>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6"/>
                </a:rPr>
                <a:t>https://en.wikipedia.org/wiki/Gattaca</a:t>
              </a:r>
              <a:endParaRPr lang="en-US" sz="1400" dirty="0"/>
            </a:p>
          </p:txBody>
        </p:sp>
      </p:grpSp>
    </p:spTree>
    <p:custDataLst>
      <p:tags r:id="rId1"/>
    </p:custDataLst>
    <p:extLst>
      <p:ext uri="{BB962C8B-B14F-4D97-AF65-F5344CB8AC3E}">
        <p14:creationId xmlns:p14="http://schemas.microsoft.com/office/powerpoint/2010/main" val="22675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4"/>
          <a:stretch>
            <a:fillRect/>
          </a:stretch>
        </p:blipFill>
        <p:spPr>
          <a:xfrm>
            <a:off x="388540" y="165415"/>
            <a:ext cx="1159532" cy="1159532"/>
          </a:xfrm>
          <a:prstGeom prst="rect">
            <a:avLst/>
          </a:prstGeom>
        </p:spPr>
      </p:pic>
    </p:spTree>
    <p:custDataLst>
      <p:tags r:id="rId1"/>
    </p:custDataLst>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7" name="Freeform 16">
            <a:extLst>
              <a:ext uri="{FF2B5EF4-FFF2-40B4-BE49-F238E27FC236}">
                <a16:creationId xmlns:a16="http://schemas.microsoft.com/office/drawing/2014/main" id="{A908503B-3E00-D043-9F97-6081142932B7}"/>
              </a:ext>
            </a:extLst>
          </p:cNvPr>
          <p:cNvSpPr/>
          <p:nvPr/>
        </p:nvSpPr>
        <p:spPr>
          <a:xfrm>
            <a:off x="89210" y="713678"/>
            <a:ext cx="8999034" cy="6122020"/>
          </a:xfrm>
          <a:custGeom>
            <a:avLst/>
            <a:gdLst>
              <a:gd name="connsiteX0" fmla="*/ 156117 w 8999034"/>
              <a:gd name="connsiteY0" fmla="*/ 0 h 6122020"/>
              <a:gd name="connsiteX1" fmla="*/ 3033131 w 8999034"/>
              <a:gd name="connsiteY1" fmla="*/ 144966 h 6122020"/>
              <a:gd name="connsiteX2" fmla="*/ 3055434 w 8999034"/>
              <a:gd name="connsiteY2" fmla="*/ 1851102 h 6122020"/>
              <a:gd name="connsiteX3" fmla="*/ 2810107 w 8999034"/>
              <a:gd name="connsiteY3" fmla="*/ 2732049 h 6122020"/>
              <a:gd name="connsiteX4" fmla="*/ 2475570 w 8999034"/>
              <a:gd name="connsiteY4" fmla="*/ 4861932 h 6122020"/>
              <a:gd name="connsiteX5" fmla="*/ 4415883 w 8999034"/>
              <a:gd name="connsiteY5" fmla="*/ 6066263 h 6122020"/>
              <a:gd name="connsiteX6" fmla="*/ 7482468 w 8999034"/>
              <a:gd name="connsiteY6" fmla="*/ 5988205 h 6122020"/>
              <a:gd name="connsiteX7" fmla="*/ 7794702 w 8999034"/>
              <a:gd name="connsiteY7" fmla="*/ 5073805 h 6122020"/>
              <a:gd name="connsiteX8" fmla="*/ 6490010 w 8999034"/>
              <a:gd name="connsiteY8" fmla="*/ 3757961 h 6122020"/>
              <a:gd name="connsiteX9" fmla="*/ 6389649 w 8999034"/>
              <a:gd name="connsiteY9" fmla="*/ 2531327 h 6122020"/>
              <a:gd name="connsiteX10" fmla="*/ 5631366 w 8999034"/>
              <a:gd name="connsiteY10" fmla="*/ 1427356 h 6122020"/>
              <a:gd name="connsiteX11" fmla="*/ 5319131 w 8999034"/>
              <a:gd name="connsiteY11" fmla="*/ 267629 h 6122020"/>
              <a:gd name="connsiteX12" fmla="*/ 5475249 w 8999034"/>
              <a:gd name="connsiteY12" fmla="*/ 78059 h 6122020"/>
              <a:gd name="connsiteX13" fmla="*/ 8909824 w 8999034"/>
              <a:gd name="connsiteY13" fmla="*/ 44605 h 6122020"/>
              <a:gd name="connsiteX14" fmla="*/ 8999034 w 8999034"/>
              <a:gd name="connsiteY14" fmla="*/ 6122020 h 6122020"/>
              <a:gd name="connsiteX15" fmla="*/ 2297151 w 8999034"/>
              <a:gd name="connsiteY15" fmla="*/ 6099717 h 6122020"/>
              <a:gd name="connsiteX16" fmla="*/ 0 w 8999034"/>
              <a:gd name="connsiteY16" fmla="*/ 4337824 h 6122020"/>
              <a:gd name="connsiteX17" fmla="*/ 156117 w 8999034"/>
              <a:gd name="connsiteY17" fmla="*/ 0 h 61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034" h="6122020">
                <a:moveTo>
                  <a:pt x="156117" y="0"/>
                </a:moveTo>
                <a:lnTo>
                  <a:pt x="3033131" y="144966"/>
                </a:lnTo>
                <a:lnTo>
                  <a:pt x="3055434" y="1851102"/>
                </a:lnTo>
                <a:lnTo>
                  <a:pt x="2810107" y="2732049"/>
                </a:lnTo>
                <a:lnTo>
                  <a:pt x="2475570" y="4861932"/>
                </a:lnTo>
                <a:lnTo>
                  <a:pt x="4415883" y="6066263"/>
                </a:lnTo>
                <a:lnTo>
                  <a:pt x="7482468" y="5988205"/>
                </a:lnTo>
                <a:lnTo>
                  <a:pt x="7794702" y="5073805"/>
                </a:lnTo>
                <a:lnTo>
                  <a:pt x="6490010" y="3757961"/>
                </a:lnTo>
                <a:lnTo>
                  <a:pt x="6389649" y="2531327"/>
                </a:lnTo>
                <a:lnTo>
                  <a:pt x="5631366" y="1427356"/>
                </a:lnTo>
                <a:lnTo>
                  <a:pt x="5319131" y="267629"/>
                </a:lnTo>
                <a:lnTo>
                  <a:pt x="5475249" y="78059"/>
                </a:lnTo>
                <a:lnTo>
                  <a:pt x="8909824" y="44605"/>
                </a:lnTo>
                <a:lnTo>
                  <a:pt x="8999034" y="6122020"/>
                </a:lnTo>
                <a:lnTo>
                  <a:pt x="2297151" y="6099717"/>
                </a:lnTo>
                <a:lnTo>
                  <a:pt x="0" y="4337824"/>
                </a:lnTo>
                <a:lnTo>
                  <a:pt x="156117" y="0"/>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673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12749" y="4580018"/>
            <a:ext cx="8085241" cy="1878599"/>
          </a:xfrm>
          <a:prstGeom prst="rect">
            <a:avLst/>
          </a:prstGeom>
        </p:spPr>
      </p:pic>
      <p:pic>
        <p:nvPicPr>
          <p:cNvPr id="8" name="Picture 7"/>
          <p:cNvPicPr>
            <a:picLocks noChangeAspect="1"/>
          </p:cNvPicPr>
          <p:nvPr/>
        </p:nvPicPr>
        <p:blipFill>
          <a:blip r:embed="rId5"/>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6"/>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7"/>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custDataLst>
      <p:tags r:id="rId1"/>
    </p:custDataLst>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Freeform 15">
            <a:extLst>
              <a:ext uri="{FF2B5EF4-FFF2-40B4-BE49-F238E27FC236}">
                <a16:creationId xmlns:a16="http://schemas.microsoft.com/office/drawing/2014/main" id="{813FFF06-8D5D-C642-BDB1-C995C961A0B5}"/>
              </a:ext>
            </a:extLst>
          </p:cNvPr>
          <p:cNvSpPr/>
          <p:nvPr/>
        </p:nvSpPr>
        <p:spPr>
          <a:xfrm>
            <a:off x="44605" y="747132"/>
            <a:ext cx="5475249" cy="5408341"/>
          </a:xfrm>
          <a:custGeom>
            <a:avLst/>
            <a:gdLst>
              <a:gd name="connsiteX0" fmla="*/ 33454 w 5475249"/>
              <a:gd name="connsiteY0" fmla="*/ 0 h 5408341"/>
              <a:gd name="connsiteX1" fmla="*/ 3546088 w 5475249"/>
              <a:gd name="connsiteY1" fmla="*/ 89209 h 5408341"/>
              <a:gd name="connsiteX2" fmla="*/ 5419493 w 5475249"/>
              <a:gd name="connsiteY2" fmla="*/ 144966 h 5408341"/>
              <a:gd name="connsiteX3" fmla="*/ 5475249 w 5475249"/>
              <a:gd name="connsiteY3" fmla="*/ 1550019 h 5408341"/>
              <a:gd name="connsiteX4" fmla="*/ 5475249 w 5475249"/>
              <a:gd name="connsiteY4" fmla="*/ 2129883 h 5408341"/>
              <a:gd name="connsiteX5" fmla="*/ 5196468 w 5475249"/>
              <a:gd name="connsiteY5" fmla="*/ 2553629 h 5408341"/>
              <a:gd name="connsiteX6" fmla="*/ 5252224 w 5475249"/>
              <a:gd name="connsiteY6" fmla="*/ 3033131 h 5408341"/>
              <a:gd name="connsiteX7" fmla="*/ 3958683 w 5475249"/>
              <a:gd name="connsiteY7" fmla="*/ 5408341 h 5408341"/>
              <a:gd name="connsiteX8" fmla="*/ 0 w 5475249"/>
              <a:gd name="connsiteY8" fmla="*/ 4928839 h 5408341"/>
              <a:gd name="connsiteX9" fmla="*/ 33454 w 5475249"/>
              <a:gd name="connsiteY9" fmla="*/ 0 h 540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5249" h="5408341">
                <a:moveTo>
                  <a:pt x="33454" y="0"/>
                </a:moveTo>
                <a:lnTo>
                  <a:pt x="3546088" y="89209"/>
                </a:lnTo>
                <a:lnTo>
                  <a:pt x="5419493" y="144966"/>
                </a:lnTo>
                <a:lnTo>
                  <a:pt x="5475249" y="1550019"/>
                </a:lnTo>
                <a:lnTo>
                  <a:pt x="5475249" y="2129883"/>
                </a:lnTo>
                <a:lnTo>
                  <a:pt x="5196468" y="2553629"/>
                </a:lnTo>
                <a:lnTo>
                  <a:pt x="5252224" y="3033131"/>
                </a:lnTo>
                <a:lnTo>
                  <a:pt x="3958683" y="5408341"/>
                </a:lnTo>
                <a:lnTo>
                  <a:pt x="0" y="4928839"/>
                </a:lnTo>
                <a:lnTo>
                  <a:pt x="33454" y="0"/>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552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a:t>Butterfly Example 1: </a:t>
            </a:r>
            <a:br>
              <a:rPr lang="en-US" sz="2400" dirty="0"/>
            </a:br>
            <a:r>
              <a:rPr lang="en-US" sz="24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a:t>(Reference structure)</a:t>
            </a:r>
          </a:p>
        </p:txBody>
      </p:sp>
    </p:spTree>
    <p:extLst>
      <p:ext uri="{BB962C8B-B14F-4D97-AF65-F5344CB8AC3E}">
        <p14:creationId xmlns:p14="http://schemas.microsoft.com/office/powerpoint/2010/main" val="14413632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1|6.7"/>
</p:tagLst>
</file>

<file path=ppt/tags/tag10.xml><?xml version="1.0" encoding="utf-8"?>
<p:tagLst xmlns:a="http://schemas.openxmlformats.org/drawingml/2006/main" xmlns:r="http://schemas.openxmlformats.org/officeDocument/2006/relationships" xmlns:p="http://schemas.openxmlformats.org/presentationml/2006/main">
  <p:tag name="TIMING" val="|36.1"/>
</p:tagLst>
</file>

<file path=ppt/tags/tag11.xml><?xml version="1.0" encoding="utf-8"?>
<p:tagLst xmlns:a="http://schemas.openxmlformats.org/drawingml/2006/main" xmlns:r="http://schemas.openxmlformats.org/officeDocument/2006/relationships" xmlns:p="http://schemas.openxmlformats.org/presentationml/2006/main">
  <p:tag name="TIMING" val="|7.5"/>
</p:tagLst>
</file>

<file path=ppt/tags/tag12.xml><?xml version="1.0" encoding="utf-8"?>
<p:tagLst xmlns:a="http://schemas.openxmlformats.org/drawingml/2006/main" xmlns:r="http://schemas.openxmlformats.org/officeDocument/2006/relationships" xmlns:p="http://schemas.openxmlformats.org/presentationml/2006/main">
  <p:tag name="TIMING" val="|8.2|9.2"/>
</p:tagLst>
</file>

<file path=ppt/tags/tag13.xml><?xml version="1.0" encoding="utf-8"?>
<p:tagLst xmlns:a="http://schemas.openxmlformats.org/drawingml/2006/main" xmlns:r="http://schemas.openxmlformats.org/officeDocument/2006/relationships" xmlns:p="http://schemas.openxmlformats.org/presentationml/2006/main">
  <p:tag name="TIMING" val="|4.9|11.8"/>
</p:tagLst>
</file>

<file path=ppt/tags/tag14.xml><?xml version="1.0" encoding="utf-8"?>
<p:tagLst xmlns:a="http://schemas.openxmlformats.org/drawingml/2006/main" xmlns:r="http://schemas.openxmlformats.org/officeDocument/2006/relationships" xmlns:p="http://schemas.openxmlformats.org/presentationml/2006/main">
  <p:tag name="TIMING" val="|25.5"/>
</p:tagLst>
</file>

<file path=ppt/tags/tag15.xml><?xml version="1.0" encoding="utf-8"?>
<p:tagLst xmlns:a="http://schemas.openxmlformats.org/drawingml/2006/main" xmlns:r="http://schemas.openxmlformats.org/officeDocument/2006/relationships" xmlns:p="http://schemas.openxmlformats.org/presentationml/2006/main">
  <p:tag name="TIMING" val="|9.8"/>
</p:tagLst>
</file>

<file path=ppt/tags/tag16.xml><?xml version="1.0" encoding="utf-8"?>
<p:tagLst xmlns:a="http://schemas.openxmlformats.org/drawingml/2006/main" xmlns:r="http://schemas.openxmlformats.org/officeDocument/2006/relationships" xmlns:p="http://schemas.openxmlformats.org/presentationml/2006/main">
  <p:tag name="TIMING" val="|3.1|4.2"/>
</p:tagLst>
</file>

<file path=ppt/tags/tag17.xml><?xml version="1.0" encoding="utf-8"?>
<p:tagLst xmlns:a="http://schemas.openxmlformats.org/drawingml/2006/main" xmlns:r="http://schemas.openxmlformats.org/officeDocument/2006/relationships" xmlns:p="http://schemas.openxmlformats.org/presentationml/2006/main">
  <p:tag name="TIMING" val="|6.3|6.2"/>
</p:tagLst>
</file>

<file path=ppt/tags/tag18.xml><?xml version="1.0" encoding="utf-8"?>
<p:tagLst xmlns:a="http://schemas.openxmlformats.org/drawingml/2006/main" xmlns:r="http://schemas.openxmlformats.org/officeDocument/2006/relationships" xmlns:p="http://schemas.openxmlformats.org/presentationml/2006/main">
  <p:tag name="TIMING" val="|104.9"/>
</p:tagLst>
</file>

<file path=ppt/tags/tag19.xml><?xml version="1.0" encoding="utf-8"?>
<p:tagLst xmlns:a="http://schemas.openxmlformats.org/drawingml/2006/main" xmlns:r="http://schemas.openxmlformats.org/officeDocument/2006/relationships" xmlns:p="http://schemas.openxmlformats.org/presentationml/2006/main">
  <p:tag name="TIMING" val="|4.7|26.2"/>
</p:tagLst>
</file>

<file path=ppt/tags/tag2.xml><?xml version="1.0" encoding="utf-8"?>
<p:tagLst xmlns:a="http://schemas.openxmlformats.org/drawingml/2006/main" xmlns:r="http://schemas.openxmlformats.org/officeDocument/2006/relationships" xmlns:p="http://schemas.openxmlformats.org/presentationml/2006/main">
  <p:tag name="TIMING" val="|9|30.3|29.4"/>
</p:tagLst>
</file>

<file path=ppt/tags/tag20.xml><?xml version="1.0" encoding="utf-8"?>
<p:tagLst xmlns:a="http://schemas.openxmlformats.org/drawingml/2006/main" xmlns:r="http://schemas.openxmlformats.org/officeDocument/2006/relationships" xmlns:p="http://schemas.openxmlformats.org/presentationml/2006/main">
  <p:tag name="TIMING" val="|22.4"/>
</p:tagLst>
</file>

<file path=ppt/tags/tag21.xml><?xml version="1.0" encoding="utf-8"?>
<p:tagLst xmlns:a="http://schemas.openxmlformats.org/drawingml/2006/main" xmlns:r="http://schemas.openxmlformats.org/officeDocument/2006/relationships" xmlns:p="http://schemas.openxmlformats.org/presentationml/2006/main">
  <p:tag name="TIMING" val="|3|34.1"/>
</p:tagLst>
</file>

<file path=ppt/tags/tag22.xml><?xml version="1.0" encoding="utf-8"?>
<p:tagLst xmlns:a="http://schemas.openxmlformats.org/drawingml/2006/main" xmlns:r="http://schemas.openxmlformats.org/officeDocument/2006/relationships" xmlns:p="http://schemas.openxmlformats.org/presentationml/2006/main">
  <p:tag name="TIMING" val="|38"/>
</p:tagLst>
</file>

<file path=ppt/tags/tag23.xml><?xml version="1.0" encoding="utf-8"?>
<p:tagLst xmlns:a="http://schemas.openxmlformats.org/drawingml/2006/main" xmlns:r="http://schemas.openxmlformats.org/officeDocument/2006/relationships" xmlns:p="http://schemas.openxmlformats.org/presentationml/2006/main">
  <p:tag name="TIMING" val="|40.1|7.1"/>
</p:tagLst>
</file>

<file path=ppt/tags/tag24.xml><?xml version="1.0" encoding="utf-8"?>
<p:tagLst xmlns:a="http://schemas.openxmlformats.org/drawingml/2006/main" xmlns:r="http://schemas.openxmlformats.org/officeDocument/2006/relationships" xmlns:p="http://schemas.openxmlformats.org/presentationml/2006/main">
  <p:tag name="TIMING" val="|5.7|9.6|21.3|36.5|27.7"/>
</p:tagLst>
</file>

<file path=ppt/tags/tag25.xml><?xml version="1.0" encoding="utf-8"?>
<p:tagLst xmlns:a="http://schemas.openxmlformats.org/drawingml/2006/main" xmlns:r="http://schemas.openxmlformats.org/officeDocument/2006/relationships" xmlns:p="http://schemas.openxmlformats.org/presentationml/2006/main">
  <p:tag name="TIMING" val="|6.2|1.5|1.2"/>
</p:tagLst>
</file>

<file path=ppt/tags/tag26.xml><?xml version="1.0" encoding="utf-8"?>
<p:tagLst xmlns:a="http://schemas.openxmlformats.org/drawingml/2006/main" xmlns:r="http://schemas.openxmlformats.org/officeDocument/2006/relationships" xmlns:p="http://schemas.openxmlformats.org/presentationml/2006/main">
  <p:tag name="TIMING" val="|12.6"/>
</p:tagLst>
</file>

<file path=ppt/tags/tag27.xml><?xml version="1.0" encoding="utf-8"?>
<p:tagLst xmlns:a="http://schemas.openxmlformats.org/drawingml/2006/main" xmlns:r="http://schemas.openxmlformats.org/officeDocument/2006/relationships" xmlns:p="http://schemas.openxmlformats.org/presentationml/2006/main">
  <p:tag name="TIMING" val="|0"/>
</p:tagLst>
</file>

<file path=ppt/tags/tag28.xml><?xml version="1.0" encoding="utf-8"?>
<p:tagLst xmlns:a="http://schemas.openxmlformats.org/drawingml/2006/main" xmlns:r="http://schemas.openxmlformats.org/officeDocument/2006/relationships" xmlns:p="http://schemas.openxmlformats.org/presentationml/2006/main">
  <p:tag name="TIMING" val="|28.6"/>
</p:tagLst>
</file>

<file path=ppt/tags/tag29.xml><?xml version="1.0" encoding="utf-8"?>
<p:tagLst xmlns:a="http://schemas.openxmlformats.org/drawingml/2006/main" xmlns:r="http://schemas.openxmlformats.org/officeDocument/2006/relationships" xmlns:p="http://schemas.openxmlformats.org/presentationml/2006/main">
  <p:tag name="TIMING" val="|16.4|49.4"/>
</p:tagLst>
</file>

<file path=ppt/tags/tag3.xml><?xml version="1.0" encoding="utf-8"?>
<p:tagLst xmlns:a="http://schemas.openxmlformats.org/drawingml/2006/main" xmlns:r="http://schemas.openxmlformats.org/officeDocument/2006/relationships" xmlns:p="http://schemas.openxmlformats.org/presentationml/2006/main">
  <p:tag name="TIMING" val="|31.2"/>
</p:tagLst>
</file>

<file path=ppt/tags/tag30.xml><?xml version="1.0" encoding="utf-8"?>
<p:tagLst xmlns:a="http://schemas.openxmlformats.org/drawingml/2006/main" xmlns:r="http://schemas.openxmlformats.org/officeDocument/2006/relationships" xmlns:p="http://schemas.openxmlformats.org/presentationml/2006/main">
  <p:tag name="TIMING" val="|27.3"/>
</p:tagLst>
</file>

<file path=ppt/tags/tag31.xml><?xml version="1.0" encoding="utf-8"?>
<p:tagLst xmlns:a="http://schemas.openxmlformats.org/drawingml/2006/main" xmlns:r="http://schemas.openxmlformats.org/officeDocument/2006/relationships" xmlns:p="http://schemas.openxmlformats.org/presentationml/2006/main">
  <p:tag name="TIMING" val="|52.7"/>
</p:tagLst>
</file>

<file path=ppt/tags/tag4.xml><?xml version="1.0" encoding="utf-8"?>
<p:tagLst xmlns:a="http://schemas.openxmlformats.org/drawingml/2006/main" xmlns:r="http://schemas.openxmlformats.org/officeDocument/2006/relationships" xmlns:p="http://schemas.openxmlformats.org/presentationml/2006/main">
  <p:tag name="TIMING" val="|105.6|10.6|3.8"/>
</p:tagLst>
</file>

<file path=ppt/tags/tag5.xml><?xml version="1.0" encoding="utf-8"?>
<p:tagLst xmlns:a="http://schemas.openxmlformats.org/drawingml/2006/main" xmlns:r="http://schemas.openxmlformats.org/officeDocument/2006/relationships" xmlns:p="http://schemas.openxmlformats.org/presentationml/2006/main">
  <p:tag name="TIMING" val="|11.8|9.6"/>
</p:tagLst>
</file>

<file path=ppt/tags/tag6.xml><?xml version="1.0" encoding="utf-8"?>
<p:tagLst xmlns:a="http://schemas.openxmlformats.org/drawingml/2006/main" xmlns:r="http://schemas.openxmlformats.org/officeDocument/2006/relationships" xmlns:p="http://schemas.openxmlformats.org/presentationml/2006/main">
  <p:tag name="TIMING" val="|153"/>
</p:tagLst>
</file>

<file path=ppt/tags/tag7.xml><?xml version="1.0" encoding="utf-8"?>
<p:tagLst xmlns:a="http://schemas.openxmlformats.org/drawingml/2006/main" xmlns:r="http://schemas.openxmlformats.org/officeDocument/2006/relationships" xmlns:p="http://schemas.openxmlformats.org/presentationml/2006/main">
  <p:tag name="TIMING" val="|12.6|1.4"/>
</p:tagLst>
</file>

<file path=ppt/tags/tag8.xml><?xml version="1.0" encoding="utf-8"?>
<p:tagLst xmlns:a="http://schemas.openxmlformats.org/drawingml/2006/main" xmlns:r="http://schemas.openxmlformats.org/officeDocument/2006/relationships" xmlns:p="http://schemas.openxmlformats.org/presentationml/2006/main">
  <p:tag name="TIMING" val="|3.6"/>
</p:tagLst>
</file>

<file path=ppt/tags/tag9.xml><?xml version="1.0" encoding="utf-8"?>
<p:tagLst xmlns:a="http://schemas.openxmlformats.org/drawingml/2006/main" xmlns:r="http://schemas.openxmlformats.org/officeDocument/2006/relationships" xmlns:p="http://schemas.openxmlformats.org/presentationml/2006/main">
  <p:tag name="TIMING" val="|6.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38839</TotalTime>
  <Words>10485</Words>
  <Application>Microsoft Macintosh PowerPoint</Application>
  <PresentationFormat>On-screen Show (4:3)</PresentationFormat>
  <Paragraphs>1527</Paragraphs>
  <Slides>142</Slides>
  <Notes>117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142</vt:i4>
      </vt:variant>
    </vt:vector>
  </HeadingPairs>
  <TitlesOfParts>
    <vt:vector size="149" baseType="lpstr">
      <vt:lpstr>Arial</vt:lpstr>
      <vt:lpstr>Calibri</vt:lpstr>
      <vt:lpstr>Courier New</vt:lpstr>
      <vt:lpstr>Menlo</vt:lpstr>
      <vt:lpstr>Slack-Lato</vt:lpstr>
      <vt:lpstr>Office Theme</vt:lpstr>
      <vt:lpstr>Equation</vt:lpstr>
      <vt:lpstr>PowerPoint Presentation</vt:lpstr>
      <vt:lpstr>PowerPoint Presentation</vt:lpstr>
      <vt:lpstr>PowerPoint Presentation</vt:lpstr>
      <vt:lpstr>My Favorite Activity – Bioinformatics Tool Development and Application</vt:lpstr>
      <vt:lpstr>My Favorite Activity – Bioinformatics Tool Development and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Transcriptomics Lecture Overview</vt:lpstr>
      <vt:lpstr>Part 1. Overview of RNA-Seq</vt:lpstr>
      <vt:lpstr>PowerPoint Presentation</vt:lpstr>
      <vt:lpstr>PowerPoint Presentation</vt:lpstr>
      <vt:lpstr>PowerPoint Presentation</vt:lpstr>
      <vt:lpstr>PowerPoint Presentation</vt:lpstr>
      <vt:lpstr>PowerPoint Presentation</vt:lpstr>
      <vt:lpstr>Part 2. Transcript Reconstruction Methods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Part 3. Trinity De novo Assembly</vt:lpstr>
      <vt:lpstr>Contrasting Genome and Transcriptome Assembly</vt:lpstr>
      <vt:lpstr>Trinity Aggregates Isolated Transcript Graphs</vt:lpstr>
      <vt:lpstr>PowerPoint Presentation</vt:lpstr>
      <vt:lpstr>PowerPoint Presentation</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Strand-specific RNA-Seq is Preferred</vt:lpstr>
      <vt:lpstr>PowerPoint Presentation</vt:lpstr>
      <vt:lpstr>PowerPoint Presentation</vt:lpstr>
      <vt:lpstr>Antisense-dominated Transcription</vt:lpstr>
      <vt:lpstr>Trinity is a Highly Effective and  Popular RNA-Seq Assembler</vt:lpstr>
      <vt:lpstr>PowerPoint Presentation</vt:lpstr>
      <vt:lpstr>PowerPoint Presentation</vt:lpstr>
      <vt:lpstr>PowerPoint Presentation</vt:lpstr>
      <vt:lpstr>PowerPoint Presentation</vt:lpstr>
      <vt:lpstr>Could sub-sample the reads</vt:lpstr>
      <vt:lpstr>Could sub-sample the reads</vt:lpstr>
      <vt:lpstr>In silico normalization of reads</vt:lpstr>
      <vt:lpstr>Impact of Normalization on De novo Full-length Transcript Reconstruction</vt:lpstr>
      <vt:lpstr>PowerPoint Presentation</vt:lpstr>
      <vt:lpstr>Trinity output: A multi-fasta file</vt:lpstr>
      <vt:lpstr>Part 4. Transcriptome Quality Assessment</vt:lpstr>
      <vt:lpstr>PowerPoint Presentation</vt:lpstr>
      <vt:lpstr>PowerPoint Presentation</vt:lpstr>
      <vt:lpstr>PowerPoint Presentation</vt:lpstr>
      <vt:lpstr>IGV</vt:lpstr>
      <vt:lpstr>PowerPoint Presentation</vt:lpstr>
      <vt:lpstr>PowerPoint Presentation</vt:lpstr>
      <vt:lpstr>PowerPoint Presentation</vt:lpstr>
      <vt:lpstr>PowerPoint Presentation</vt:lpstr>
      <vt:lpstr>PowerPoint Presentation</vt:lpstr>
      <vt:lpstr>Part 5. Expression Quantification</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PowerPoint Presentation</vt:lpstr>
      <vt:lpstr>Part 6. Differential Expression</vt:lpstr>
      <vt:lpstr>Differential Expression Analysis</vt:lpstr>
      <vt:lpstr>Transcript Reconstruction or Expression Analysis can be Quite Difficult at Complex Loci</vt:lpstr>
      <vt:lpstr>Too complex… don’t guess from short reads, use long reads.</vt:lpstr>
      <vt:lpstr>PowerPoint Presentation</vt:lpstr>
      <vt:lpstr>Key Points</vt:lpstr>
      <vt:lpstr>Running Trinity (on small sets of reads)</vt:lpstr>
      <vt:lpstr>Trinity Treasure Hunt!!!  </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1145</cp:revision>
  <cp:lastPrinted>2012-10-25T15:15:08Z</cp:lastPrinted>
  <dcterms:created xsi:type="dcterms:W3CDTF">2012-10-21T21:15:39Z</dcterms:created>
  <dcterms:modified xsi:type="dcterms:W3CDTF">2023-05-23T17:03:45Z</dcterms:modified>
</cp:coreProperties>
</file>